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4"/>
  </p:notesMasterIdLst>
  <p:sldIdLst>
    <p:sldId id="256" r:id="rId2"/>
    <p:sldId id="258" r:id="rId3"/>
    <p:sldId id="298" r:id="rId4"/>
    <p:sldId id="297" r:id="rId5"/>
    <p:sldId id="296" r:id="rId6"/>
    <p:sldId id="333" r:id="rId7"/>
    <p:sldId id="295" r:id="rId8"/>
    <p:sldId id="257" r:id="rId9"/>
    <p:sldId id="337" r:id="rId10"/>
    <p:sldId id="315" r:id="rId11"/>
    <p:sldId id="300" r:id="rId12"/>
    <p:sldId id="316" r:id="rId13"/>
    <p:sldId id="314" r:id="rId14"/>
    <p:sldId id="291" r:id="rId15"/>
    <p:sldId id="312" r:id="rId16"/>
    <p:sldId id="334" r:id="rId17"/>
    <p:sldId id="336" r:id="rId18"/>
    <p:sldId id="335" r:id="rId19"/>
    <p:sldId id="338" r:id="rId20"/>
    <p:sldId id="265" r:id="rId21"/>
    <p:sldId id="269" r:id="rId22"/>
    <p:sldId id="283" r:id="rId23"/>
    <p:sldId id="328" r:id="rId24"/>
    <p:sldId id="287" r:id="rId25"/>
    <p:sldId id="329" r:id="rId26"/>
    <p:sldId id="339" r:id="rId27"/>
    <p:sldId id="313" r:id="rId28"/>
    <p:sldId id="262" r:id="rId29"/>
    <p:sldId id="294" r:id="rId30"/>
    <p:sldId id="292" r:id="rId31"/>
    <p:sldId id="320" r:id="rId32"/>
    <p:sldId id="318" r:id="rId33"/>
    <p:sldId id="340" r:id="rId34"/>
    <p:sldId id="309" r:id="rId35"/>
    <p:sldId id="310" r:id="rId36"/>
    <p:sldId id="325" r:id="rId37"/>
    <p:sldId id="326" r:id="rId38"/>
    <p:sldId id="321" r:id="rId39"/>
    <p:sldId id="324" r:id="rId40"/>
    <p:sldId id="307" r:id="rId41"/>
    <p:sldId id="341" r:id="rId42"/>
    <p:sldId id="311" r:id="rId4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2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426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FF082D-5648-4131-B0C9-8D4255A3A03E}" type="datetimeFigureOut">
              <a:rPr kumimoji="1" lang="ja-JP" altLang="en-US" smtClean="0"/>
              <a:pPr/>
              <a:t>2011/5/16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B6F5A-040F-40EE-9686-1CD352E0890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日米協力　</a:t>
            </a:r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KEK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1990</a:t>
            </a:r>
            <a:r>
              <a:rPr kumimoji="1" lang="ja-JP" altLang="en-US" dirty="0" smtClean="0"/>
              <a:t>年代～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2006</a:t>
            </a:r>
            <a:r>
              <a:rPr kumimoji="1" lang="ja-JP" altLang="en-US" dirty="0" smtClean="0"/>
              <a:t>年～　</a:t>
            </a:r>
            <a:r>
              <a:rPr kumimoji="1" lang="en-US" altLang="ja-JP" dirty="0" smtClean="0"/>
              <a:t>CERN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X</a:t>
            </a:r>
            <a:r>
              <a:rPr kumimoji="1" lang="ja-JP" altLang="en-US" dirty="0" smtClean="0"/>
              <a:t>バンド高電界開発　関わる　＆　共同研究体制　構築された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最近では、アジアのラボを含めた共同研究を開始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日米での共同研究はその基礎技術を提供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</a:t>
            </a:r>
            <a:endParaRPr kumimoji="1" lang="en-US" altLang="ja-JP" dirty="0" smtClean="0"/>
          </a:p>
          <a:p>
            <a:r>
              <a:rPr kumimoji="1" lang="en-US" altLang="ja-JP" dirty="0" smtClean="0"/>
              <a:t>SLAK/KEK</a:t>
            </a:r>
            <a:r>
              <a:rPr kumimoji="1" lang="ja-JP" altLang="en-US" dirty="0" smtClean="0"/>
              <a:t>の設備、人材、経験　を有効に使って開発発展させることが　今後の展開のキーになっている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Damped</a:t>
            </a:r>
            <a:r>
              <a:rPr kumimoji="1" lang="ja-JP" altLang="en-US" dirty="0" smtClean="0"/>
              <a:t>　放電頻度　約</a:t>
            </a:r>
            <a:r>
              <a:rPr kumimoji="1" lang="en-US" altLang="ja-JP" dirty="0" smtClean="0"/>
              <a:t>100</a:t>
            </a:r>
            <a:r>
              <a:rPr kumimoji="1" lang="ja-JP" altLang="en-US" dirty="0" smtClean="0"/>
              <a:t>倍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温度上昇か？？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B09053-9C4A-4072-B053-5FDE6592DDAE}" type="slidenum">
              <a:rPr lang="ru-RU"/>
              <a:pPr/>
              <a:t>36</a:t>
            </a:fld>
            <a:endParaRPr lang="ru-RU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/>
              <a:t>基礎試験用　</a:t>
            </a:r>
            <a:endParaRPr lang="en-US" altLang="ja-JP" dirty="0" smtClean="0"/>
          </a:p>
          <a:p>
            <a:endParaRPr lang="en-US" dirty="0" smtClean="0"/>
          </a:p>
          <a:p>
            <a:r>
              <a:rPr lang="ja-JP" altLang="en-US" dirty="0" smtClean="0"/>
              <a:t>モードロンチャー　</a:t>
            </a:r>
            <a:r>
              <a:rPr lang="en-US" altLang="ja-JP" dirty="0" smtClean="0"/>
              <a:t>SLAC</a:t>
            </a:r>
            <a:r>
              <a:rPr lang="ja-JP" altLang="en-US" dirty="0" smtClean="0"/>
              <a:t>製　→　</a:t>
            </a:r>
            <a:r>
              <a:rPr lang="en-US" altLang="ja-JP" dirty="0" smtClean="0"/>
              <a:t>KEK</a:t>
            </a:r>
            <a:r>
              <a:rPr lang="ja-JP" altLang="en-US" dirty="0" smtClean="0"/>
              <a:t>で使用</a:t>
            </a:r>
            <a:endParaRPr lang="en-US" altLang="ja-JP" dirty="0" smtClean="0"/>
          </a:p>
          <a:p>
            <a:endParaRPr lang="en-US" dirty="0" smtClean="0"/>
          </a:p>
          <a:p>
            <a:r>
              <a:rPr lang="ja-JP" altLang="en-US" dirty="0" smtClean="0"/>
              <a:t>単セル空洞　を　今後の日米資金と協力関係を元に　製作　＋　試験　できる</a:t>
            </a:r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特に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結晶構造に着目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37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AE69BA-5795-4B20-A47F-4EBF55B6D240}" type="slidenum">
              <a:rPr lang="en-US" altLang="ja-JP"/>
              <a:pPr/>
              <a:t>39</a:t>
            </a:fld>
            <a:endParaRPr lang="en-US" altLang="ja-JP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/>
              <a:t>放電しても大丈夫な構造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　</a:t>
            </a:r>
            <a:r>
              <a:rPr lang="en-US" altLang="ja-JP" dirty="0" smtClean="0"/>
              <a:t>Mo</a:t>
            </a:r>
            <a:r>
              <a:rPr lang="ja-JP" altLang="en-US" dirty="0" smtClean="0"/>
              <a:t>等のアイリス材料での試験　→　可能なら取り入れて　</a:t>
            </a:r>
            <a:r>
              <a:rPr lang="en-US" altLang="ja-JP" dirty="0" smtClean="0"/>
              <a:t>100MV/m</a:t>
            </a:r>
            <a:r>
              <a:rPr lang="ja-JP" altLang="en-US" dirty="0" smtClean="0"/>
              <a:t>超の電界の実現へ</a:t>
            </a:r>
            <a:endParaRPr lang="ja-JP" altLang="ja-JP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F6677-725E-4048-B198-E4DE96DE39D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/>
          <a:lstStyle/>
          <a:p>
            <a:r>
              <a:rPr kumimoji="1" lang="en-US" altLang="ja-JP" dirty="0" smtClean="0"/>
              <a:t>R&amp;D status and future strategy in KEK X-band area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 smtClean="0"/>
              <a:t>May 16, 2011</a:t>
            </a:r>
          </a:p>
          <a:p>
            <a:r>
              <a:rPr kumimoji="1" lang="en-US" altLang="ja-JP" dirty="0" smtClean="0"/>
              <a:t>T. Higo (KEK)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KEKB linac (1)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pic>
        <p:nvPicPr>
          <p:cNvPr id="12290" name="Picture 2" descr="C:\Higo\2011\Report and Papers\110516 SLAC Collaboration meeting\fallen Q magne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56792"/>
            <a:ext cx="3850878" cy="2899485"/>
          </a:xfrm>
          <a:prstGeom prst="rect">
            <a:avLst/>
          </a:prstGeom>
          <a:noFill/>
        </p:spPr>
      </p:pic>
      <p:pic>
        <p:nvPicPr>
          <p:cNvPr id="12291" name="Picture 3" descr="C:\Higo\2011\Report and Papers\110516 SLAC Collaboration meeting\expansion joi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28800"/>
            <a:ext cx="3960440" cy="2974979"/>
          </a:xfrm>
          <a:prstGeom prst="rect">
            <a:avLst/>
          </a:prstGeom>
          <a:noFill/>
        </p:spPr>
      </p:pic>
      <p:sp>
        <p:nvSpPr>
          <p:cNvPr id="8" name="テキスト ボックス 7"/>
          <p:cNvSpPr txBox="1"/>
          <p:nvPr/>
        </p:nvSpPr>
        <p:spPr>
          <a:xfrm>
            <a:off x="755576" y="4797152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Water/mud mixture was sprung out at the expansion joint</a:t>
            </a:r>
            <a:endParaRPr kumimoji="1" lang="ja-JP" altLang="en-US" sz="24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716016" y="4797152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Q magnets between hard and soft girders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KEKB linac (2)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pic>
        <p:nvPicPr>
          <p:cNvPr id="13314" name="Picture 2" descr="C:\Higo\2011\Report and Papers\110516 SLAC Collaboration meeting\vac manifold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3843193" cy="2880320"/>
          </a:xfrm>
          <a:prstGeom prst="rect">
            <a:avLst/>
          </a:prstGeom>
          <a:noFill/>
        </p:spPr>
      </p:pic>
      <p:pic>
        <p:nvPicPr>
          <p:cNvPr id="13315" name="Picture 3" descr="C:\Higo\2011\Report and Papers\110516 SLAC Collaboration meeting\vac manifold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556792"/>
            <a:ext cx="3835739" cy="2878921"/>
          </a:xfrm>
          <a:prstGeom prst="rect">
            <a:avLst/>
          </a:prstGeom>
          <a:noFill/>
        </p:spPr>
      </p:pic>
      <p:sp>
        <p:nvSpPr>
          <p:cNvPr id="8" name="テキスト ボックス 7"/>
          <p:cNvSpPr txBox="1"/>
          <p:nvPr/>
        </p:nvSpPr>
        <p:spPr>
          <a:xfrm>
            <a:off x="4788024" y="4653136"/>
            <a:ext cx="3456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Vacuum manifold running parallel to the beam line to evacuate the acc structures</a:t>
            </a:r>
            <a:endParaRPr kumimoji="1" lang="ja-JP" altLang="en-US" sz="24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55576" y="4797152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Bellows in the v</a:t>
            </a:r>
            <a:r>
              <a:rPr kumimoji="1" lang="en-US" altLang="ja-JP" sz="2400" dirty="0" smtClean="0"/>
              <a:t>acuum manifold was ruptured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3059832" y="260648"/>
            <a:ext cx="5698976" cy="114300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KEKB linac (3)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pic>
        <p:nvPicPr>
          <p:cNvPr id="14338" name="Picture 2" descr="C:\Higo\2011\Report and Papers\110516 SLAC Collaboration meeting\girder support plate be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3460867" cy="4608512"/>
          </a:xfrm>
          <a:prstGeom prst="rect">
            <a:avLst/>
          </a:prstGeom>
          <a:noFill/>
        </p:spPr>
      </p:pic>
      <p:pic>
        <p:nvPicPr>
          <p:cNvPr id="14339" name="Picture 3" descr="C:\Higo\2011\Report and Papers\110516 SLAC Collaboration meeting\BPM bellow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556792"/>
            <a:ext cx="4323463" cy="3240360"/>
          </a:xfrm>
          <a:prstGeom prst="rect">
            <a:avLst/>
          </a:prstGeom>
          <a:noFill/>
        </p:spPr>
      </p:pic>
      <p:sp>
        <p:nvSpPr>
          <p:cNvPr id="8" name="テキスト ボックス 7"/>
          <p:cNvSpPr txBox="1"/>
          <p:nvPr/>
        </p:nvSpPr>
        <p:spPr>
          <a:xfrm>
            <a:off x="467544" y="5013176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Flexible plate supporting the 10m girder was bent more than elastic range </a:t>
            </a:r>
            <a:endParaRPr kumimoji="1" lang="ja-JP" altLang="en-US" sz="24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788024" y="4869160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Connected to acc structure, BPM chamber bellow ruptured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KEKB linac (4)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355976" y="4869160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Additional earthquakes make further disaster unless well protected</a:t>
            </a:r>
            <a:endParaRPr kumimoji="1" lang="ja-JP" altLang="en-US" sz="24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83568" y="4869160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Re-alignment process is on-going to improve the alignment</a:t>
            </a:r>
            <a:endParaRPr kumimoji="1" lang="ja-JP" altLang="en-US" sz="2400" dirty="0"/>
          </a:p>
        </p:txBody>
      </p:sp>
      <p:pic>
        <p:nvPicPr>
          <p:cNvPr id="15362" name="Picture 2" descr="C:\Higo\2011\Report and Papers\110516 SLAC Collaboration meeting\acc str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3888432" cy="2911535"/>
          </a:xfrm>
          <a:prstGeom prst="rect">
            <a:avLst/>
          </a:prstGeom>
          <a:noFill/>
        </p:spPr>
      </p:pic>
      <p:pic>
        <p:nvPicPr>
          <p:cNvPr id="15363" name="Picture 3" descr="C:\Higo\2011\Report and Papers\110516 SLAC Collaboration meeting\acc str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628800"/>
            <a:ext cx="3888251" cy="29161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/>
          <p:cNvSpPr txBox="1"/>
          <p:nvPr/>
        </p:nvSpPr>
        <p:spPr>
          <a:xfrm>
            <a:off x="539552" y="4869160"/>
            <a:ext cx="35004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/>
              <a:t>T24_Disk_#3</a:t>
            </a:r>
          </a:p>
          <a:p>
            <a:pPr algn="ctr"/>
            <a:r>
              <a:rPr lang="en-US" altLang="ja-JP" sz="2800" dirty="0" smtClean="0"/>
              <a:t>RF test before installation</a:t>
            </a:r>
            <a:endParaRPr kumimoji="1" lang="en-US" altLang="ja-JP" sz="2800" dirty="0" smtClean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0" y="26064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600" dirty="0" smtClean="0"/>
              <a:t>At Nextef</a:t>
            </a:r>
          </a:p>
          <a:p>
            <a:pPr algn="ctr"/>
            <a:r>
              <a:rPr lang="en-US" altLang="ja-JP" sz="3600" dirty="0" smtClean="0"/>
              <a:t>T24#3 has been operated until the earthquake</a:t>
            </a:r>
            <a:endParaRPr kumimoji="1" lang="en-US" altLang="ja-JP" sz="3600" dirty="0" smtClean="0"/>
          </a:p>
        </p:txBody>
      </p:sp>
      <p:sp>
        <p:nvSpPr>
          <p:cNvPr id="12" name="日付プレースホル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13" name="スライド番号プレースホル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14" name="フッター プレースホルダ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pic>
        <p:nvPicPr>
          <p:cNvPr id="7170" name="Picture 2" descr="C:\Higo\2011\Report and Papers\110516 SLAC Collaboration meeting\T24#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492896"/>
            <a:ext cx="4229100" cy="2273300"/>
          </a:xfrm>
          <a:prstGeom prst="rect">
            <a:avLst/>
          </a:prstGeom>
          <a:noFill/>
        </p:spPr>
      </p:pic>
      <p:pic>
        <p:nvPicPr>
          <p:cNvPr id="1026" name="Picture 2" descr="C:\Higo\2011\Report and Papers\110516 SLAC Collaboration meeting\Undamped test setu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988840"/>
            <a:ext cx="4019596" cy="3022104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4932040" y="5157192"/>
            <a:ext cx="35004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/>
              <a:t>T24_Disk_#3</a:t>
            </a:r>
          </a:p>
          <a:p>
            <a:pPr algn="ctr"/>
            <a:r>
              <a:rPr lang="en-US" altLang="ja-JP" sz="2800" dirty="0" smtClean="0"/>
              <a:t>High gradient test</a:t>
            </a:r>
            <a:endParaRPr kumimoji="1" lang="en-US" altLang="ja-JP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Nextef:  before / after earthquake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499992" y="4797152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14:46 on March 11, 2011</a:t>
            </a:r>
          </a:p>
          <a:p>
            <a:pPr algn="ctr"/>
            <a:r>
              <a:rPr lang="en-US" altLang="ja-JP" sz="2400" dirty="0" smtClean="0"/>
              <a:t>Unfixed load was fallen</a:t>
            </a:r>
            <a:endParaRPr kumimoji="1" lang="ja-JP" altLang="en-US" sz="24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067944" y="5661248"/>
            <a:ext cx="4464496" cy="72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000" dirty="0" smtClean="0">
                <a:solidFill>
                  <a:srgbClr val="00B0F0"/>
                </a:solidFill>
              </a:rPr>
              <a:t>Accelerator structure was found to be atmospheric pressure.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55576" y="4797152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/>
              <a:t>Running T24</a:t>
            </a:r>
            <a:endParaRPr kumimoji="1" lang="ja-JP" altLang="en-US" sz="2400" dirty="0"/>
          </a:p>
        </p:txBody>
      </p:sp>
      <p:sp>
        <p:nvSpPr>
          <p:cNvPr id="8" name="日付プレースホル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pic>
        <p:nvPicPr>
          <p:cNvPr id="2050" name="Picture 2" descr="C:\Higo\2011\Report and Papers\110516 SLAC Collaboration meeting\T24 run setu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3744416" cy="2812879"/>
          </a:xfrm>
          <a:prstGeom prst="rect">
            <a:avLst/>
          </a:prstGeom>
          <a:noFill/>
        </p:spPr>
      </p:pic>
      <p:pic>
        <p:nvPicPr>
          <p:cNvPr id="2051" name="Picture 3" descr="C:\Higo\2011\Report and Papers\110516 SLAC Collaboration meeting\Nextef inside after earthqua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844824"/>
            <a:ext cx="3819955" cy="2869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kumimoji="1" lang="en-US" altLang="ja-JP" sz="4800" dirty="0" smtClean="0"/>
              <a:t>X-band situation</a:t>
            </a:r>
            <a:endParaRPr kumimoji="1" lang="ja-JP" altLang="en-US" sz="4800" dirty="0"/>
          </a:p>
        </p:txBody>
      </p:sp>
      <p:sp>
        <p:nvSpPr>
          <p:cNvPr id="6" name="コンテンツ プレースホルダ 5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20000"/>
          </a:bodyPr>
          <a:lstStyle/>
          <a:p>
            <a:r>
              <a:rPr kumimoji="1" lang="en-US" altLang="ja-JP" dirty="0" smtClean="0">
                <a:solidFill>
                  <a:srgbClr val="00B0F0"/>
                </a:solidFill>
              </a:rPr>
              <a:t>High power facility</a:t>
            </a:r>
          </a:p>
          <a:p>
            <a:pPr lvl="1"/>
            <a:r>
              <a:rPr kumimoji="1" lang="en-US" altLang="ja-JP" dirty="0" smtClean="0"/>
              <a:t>Nextef can be operated fully</a:t>
            </a:r>
          </a:p>
          <a:p>
            <a:pPr lvl="1"/>
            <a:r>
              <a:rPr lang="en-US" altLang="ja-JP" dirty="0" smtClean="0"/>
              <a:t>KT1 can be also</a:t>
            </a:r>
          </a:p>
          <a:p>
            <a:pPr lvl="1"/>
            <a:r>
              <a:rPr lang="en-US" altLang="ja-JP" dirty="0" smtClean="0"/>
              <a:t>All klystrons are found alive</a:t>
            </a:r>
          </a:p>
          <a:p>
            <a:r>
              <a:rPr kumimoji="1" lang="en-US" altLang="ja-JP" dirty="0" smtClean="0">
                <a:solidFill>
                  <a:srgbClr val="00B0F0"/>
                </a:solidFill>
              </a:rPr>
              <a:t>Fabrication / measurement</a:t>
            </a:r>
          </a:p>
          <a:p>
            <a:pPr lvl="1"/>
            <a:r>
              <a:rPr kumimoji="1" lang="en-US" altLang="ja-JP" dirty="0" smtClean="0">
                <a:solidFill>
                  <a:srgbClr val="00B0F0"/>
                </a:solidFill>
              </a:rPr>
              <a:t>Hydrogen furnace </a:t>
            </a:r>
            <a:r>
              <a:rPr kumimoji="1" lang="en-US" altLang="ja-JP" dirty="0" smtClean="0"/>
              <a:t>may not be operated easily</a:t>
            </a:r>
          </a:p>
          <a:p>
            <a:pPr lvl="2"/>
            <a:r>
              <a:rPr lang="en-US" altLang="ja-JP" dirty="0" smtClean="0"/>
              <a:t>Because it uses cooling water benefit from KEKB machine operation</a:t>
            </a:r>
          </a:p>
          <a:p>
            <a:pPr lvl="1"/>
            <a:r>
              <a:rPr lang="en-US" altLang="ja-JP" dirty="0" smtClean="0">
                <a:solidFill>
                  <a:srgbClr val="00B0F0"/>
                </a:solidFill>
              </a:rPr>
              <a:t>Ultra-precision room</a:t>
            </a:r>
          </a:p>
          <a:p>
            <a:pPr lvl="2"/>
            <a:r>
              <a:rPr lang="en-US" altLang="ja-JP" dirty="0" smtClean="0"/>
              <a:t>Air conditioner recently turned ON</a:t>
            </a:r>
          </a:p>
          <a:p>
            <a:pPr lvl="2"/>
            <a:r>
              <a:rPr lang="en-US" altLang="ja-JP" dirty="0" smtClean="0"/>
              <a:t>Hopefully we are allowed to keep it ON</a:t>
            </a:r>
          </a:p>
          <a:p>
            <a:pPr lvl="3"/>
            <a:r>
              <a:rPr lang="en-US" altLang="ja-JP" dirty="0" smtClean="0"/>
              <a:t>Precise RF measurement</a:t>
            </a:r>
          </a:p>
          <a:p>
            <a:pPr lvl="3"/>
            <a:r>
              <a:rPr lang="en-US" altLang="ja-JP" dirty="0" smtClean="0"/>
              <a:t>Mechanical inspection of precision parts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Nextef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r>
              <a:rPr lang="en-US" altLang="ja-JP" dirty="0" smtClean="0"/>
              <a:t>Your supports and requests are very helpful </a:t>
            </a:r>
          </a:p>
          <a:p>
            <a:pPr lvl="1"/>
            <a:r>
              <a:rPr lang="en-US" altLang="ja-JP" dirty="0" smtClean="0"/>
              <a:t>for smoothly recovery to our previous experimental situation</a:t>
            </a:r>
          </a:p>
          <a:p>
            <a:pPr lvl="1"/>
            <a:r>
              <a:rPr lang="en-US" altLang="ja-JP" dirty="0" smtClean="0"/>
              <a:t>Collaboration framework</a:t>
            </a:r>
          </a:p>
          <a:p>
            <a:pPr lvl="1"/>
            <a:endParaRPr lang="en-US" altLang="ja-JP" dirty="0" smtClean="0"/>
          </a:p>
          <a:p>
            <a:r>
              <a:rPr lang="en-US" altLang="ja-JP" dirty="0" smtClean="0"/>
              <a:t>We struggle to establish</a:t>
            </a:r>
          </a:p>
          <a:p>
            <a:pPr lvl="1"/>
            <a:r>
              <a:rPr lang="en-US" altLang="ja-JP" dirty="0" smtClean="0"/>
              <a:t>High gradient tests of CLIC p</a:t>
            </a:r>
            <a:r>
              <a:rPr kumimoji="1" lang="en-US" altLang="ja-JP" dirty="0" smtClean="0"/>
              <a:t>rototype structures</a:t>
            </a:r>
          </a:p>
          <a:p>
            <a:pPr lvl="1"/>
            <a:r>
              <a:rPr lang="en-US" altLang="ja-JP" dirty="0" smtClean="0"/>
              <a:t>Basic tests at shield-B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タイトル 15"/>
          <p:cNvSpPr>
            <a:spLocks noGrp="1"/>
          </p:cNvSpPr>
          <p:nvPr>
            <p:ph type="title"/>
          </p:nvPr>
        </p:nvSpPr>
        <p:spPr>
          <a:xfrm>
            <a:off x="179512" y="142875"/>
            <a:ext cx="8784976" cy="981869"/>
          </a:xfrm>
        </p:spPr>
        <p:txBody>
          <a:bodyPr>
            <a:noAutofit/>
          </a:bodyPr>
          <a:lstStyle/>
          <a:p>
            <a:r>
              <a:rPr lang="en-US" altLang="ja-JP" sz="3600" dirty="0" smtClean="0"/>
              <a:t>US/Japan cooperation is a key for worldwide collaboration</a:t>
            </a:r>
            <a:endParaRPr lang="ja-JP" altLang="en-US" sz="3600" dirty="0" smtClean="0"/>
          </a:p>
        </p:txBody>
      </p:sp>
      <p:sp>
        <p:nvSpPr>
          <p:cNvPr id="50179" name="日付プレースホルダ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altLang="ja-JP" smtClean="0">
                <a:latin typeface="Arial" charset="0"/>
                <a:ea typeface="ＭＳ Ｐゴシック" charset="-128"/>
              </a:rPr>
              <a:t>2011/5/16</a:t>
            </a:r>
          </a:p>
        </p:txBody>
      </p:sp>
      <p:sp>
        <p:nvSpPr>
          <p:cNvPr id="50180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2699792" y="6356350"/>
            <a:ext cx="3320008" cy="365125"/>
          </a:xfrm>
          <a:noFill/>
        </p:spPr>
        <p:txBody>
          <a:bodyPr/>
          <a:lstStyle/>
          <a:p>
            <a:r>
              <a:rPr lang="en-US" altLang="ja-JP" dirty="0" smtClean="0">
                <a:latin typeface="Arial" charset="0"/>
                <a:ea typeface="ＭＳ Ｐゴシック" charset="-128"/>
              </a:rPr>
              <a:t>X-band </a:t>
            </a:r>
            <a:r>
              <a:rPr lang="en-US" altLang="ja-JP" dirty="0" err="1" smtClean="0">
                <a:latin typeface="Arial" charset="0"/>
                <a:ea typeface="ＭＳ Ｐゴシック" charset="-128"/>
              </a:rPr>
              <a:t>collab</a:t>
            </a:r>
            <a:r>
              <a:rPr lang="en-US" altLang="ja-JP" dirty="0" smtClean="0">
                <a:latin typeface="Arial" charset="0"/>
                <a:ea typeface="ＭＳ Ｐゴシック" charset="-128"/>
              </a:rPr>
              <a:t> meeting at SLAC (T. Higo)</a:t>
            </a:r>
          </a:p>
        </p:txBody>
      </p:sp>
      <p:sp>
        <p:nvSpPr>
          <p:cNvPr id="50181" name="スライド番号プレースホルダ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51C891-8135-4273-81FB-E02F04F560CC}" type="slidenum">
              <a:rPr lang="en-US" altLang="ja-JP" smtClean="0">
                <a:latin typeface="Arial" charset="0"/>
                <a:ea typeface="ＭＳ Ｐゴシック" charset="-128"/>
              </a:rPr>
              <a:pPr/>
              <a:t>18</a:t>
            </a:fld>
            <a:endParaRPr lang="en-US" altLang="ja-JP" smtClean="0">
              <a:latin typeface="Arial" charset="0"/>
              <a:ea typeface="ＭＳ Ｐゴシック" charset="-128"/>
            </a:endParaRPr>
          </a:p>
        </p:txBody>
      </p:sp>
      <p:sp>
        <p:nvSpPr>
          <p:cNvPr id="7" name="円/楕円 6"/>
          <p:cNvSpPr/>
          <p:nvPr/>
        </p:nvSpPr>
        <p:spPr>
          <a:xfrm>
            <a:off x="2499742" y="1337934"/>
            <a:ext cx="3286125" cy="32146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1428180" y="2980996"/>
            <a:ext cx="3286125" cy="32146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3714180" y="2980996"/>
            <a:ext cx="3286125" cy="3214688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0185" name="テキスト ボックス 9"/>
          <p:cNvSpPr txBox="1">
            <a:spLocks noChangeArrowheads="1"/>
          </p:cNvSpPr>
          <p:nvPr/>
        </p:nvSpPr>
        <p:spPr bwMode="auto">
          <a:xfrm>
            <a:off x="2856930" y="1552246"/>
            <a:ext cx="2571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dirty="0"/>
              <a:t>KEK</a:t>
            </a:r>
          </a:p>
          <a:p>
            <a:pPr algn="ctr"/>
            <a:r>
              <a:rPr lang="en-US" altLang="ja-JP" dirty="0">
                <a:solidFill>
                  <a:srgbClr val="FF0000"/>
                </a:solidFill>
              </a:rPr>
              <a:t>Structure fabrication</a:t>
            </a:r>
          </a:p>
          <a:p>
            <a:pPr algn="ctr"/>
            <a:r>
              <a:rPr lang="en-US" altLang="ja-JP" dirty="0">
                <a:solidFill>
                  <a:srgbClr val="FF0000"/>
                </a:solidFill>
              </a:rPr>
              <a:t>Infrastructure &amp; test   @ Nextef</a:t>
            </a:r>
            <a:endParaRPr lang="ja-JP" altLang="en-US" dirty="0">
              <a:solidFill>
                <a:srgbClr val="FF0000"/>
              </a:solidFill>
            </a:endParaRPr>
          </a:p>
        </p:txBody>
      </p:sp>
      <p:sp>
        <p:nvSpPr>
          <p:cNvPr id="50186" name="テキスト ボックス 10"/>
          <p:cNvSpPr txBox="1">
            <a:spLocks noChangeArrowheads="1"/>
          </p:cNvSpPr>
          <p:nvPr/>
        </p:nvSpPr>
        <p:spPr bwMode="auto">
          <a:xfrm>
            <a:off x="4857180" y="4624059"/>
            <a:ext cx="32146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/>
              <a:t>CERN financially supports for </a:t>
            </a:r>
          </a:p>
          <a:p>
            <a:r>
              <a:rPr lang="en-US" altLang="ja-JP"/>
              <a:t>   Structure fabrication</a:t>
            </a:r>
          </a:p>
          <a:p>
            <a:r>
              <a:rPr lang="en-US" altLang="ja-JP"/>
              <a:t>   High power test</a:t>
            </a:r>
          </a:p>
          <a:p>
            <a:r>
              <a:rPr lang="en-US" altLang="ja-JP"/>
              <a:t>   System expansion</a:t>
            </a:r>
            <a:endParaRPr lang="ja-JP" altLang="en-US"/>
          </a:p>
        </p:txBody>
      </p:sp>
      <p:sp>
        <p:nvSpPr>
          <p:cNvPr id="50187" name="テキスト ボックス 11"/>
          <p:cNvSpPr txBox="1">
            <a:spLocks noChangeArrowheads="1"/>
          </p:cNvSpPr>
          <p:nvPr/>
        </p:nvSpPr>
        <p:spPr bwMode="auto">
          <a:xfrm>
            <a:off x="1142430" y="4695496"/>
            <a:ext cx="2428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ja-JP" dirty="0">
                <a:solidFill>
                  <a:srgbClr val="00B050"/>
                </a:solidFill>
              </a:rPr>
              <a:t>SLAC conducts</a:t>
            </a:r>
          </a:p>
          <a:p>
            <a:pPr algn="r"/>
            <a:r>
              <a:rPr lang="en-US" altLang="ja-JP" dirty="0">
                <a:solidFill>
                  <a:srgbClr val="00B050"/>
                </a:solidFill>
              </a:rPr>
              <a:t>Structure fabrication</a:t>
            </a:r>
          </a:p>
          <a:p>
            <a:pPr algn="r"/>
            <a:r>
              <a:rPr lang="en-US" altLang="ja-JP" dirty="0">
                <a:solidFill>
                  <a:srgbClr val="00B050"/>
                </a:solidFill>
              </a:rPr>
              <a:t>High power test</a:t>
            </a:r>
          </a:p>
          <a:p>
            <a:pPr algn="r"/>
            <a:r>
              <a:rPr lang="en-US" altLang="ja-JP" dirty="0">
                <a:solidFill>
                  <a:srgbClr val="00B050"/>
                </a:solidFill>
              </a:rPr>
              <a:t>Basic research</a:t>
            </a:r>
            <a:endParaRPr lang="ja-JP" altLang="en-US" dirty="0">
              <a:solidFill>
                <a:srgbClr val="00B050"/>
              </a:solidFill>
            </a:endParaRPr>
          </a:p>
        </p:txBody>
      </p:sp>
      <p:sp>
        <p:nvSpPr>
          <p:cNvPr id="50188" name="テキスト ボックス 12"/>
          <p:cNvSpPr txBox="1">
            <a:spLocks noChangeArrowheads="1"/>
          </p:cNvSpPr>
          <p:nvPr/>
        </p:nvSpPr>
        <p:spPr bwMode="auto">
          <a:xfrm rot="1865712">
            <a:off x="2630775" y="3302465"/>
            <a:ext cx="12858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/>
              <a:t>US-Japan</a:t>
            </a:r>
            <a:endParaRPr lang="en-US" altLang="ja-JP" dirty="0"/>
          </a:p>
        </p:txBody>
      </p:sp>
      <p:sp>
        <p:nvSpPr>
          <p:cNvPr id="50189" name="テキスト ボックス 13"/>
          <p:cNvSpPr txBox="1">
            <a:spLocks noChangeArrowheads="1"/>
          </p:cNvSpPr>
          <p:nvPr/>
        </p:nvSpPr>
        <p:spPr bwMode="auto">
          <a:xfrm rot="19736495">
            <a:off x="4050008" y="3356034"/>
            <a:ext cx="15716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dirty="0"/>
              <a:t>CERN/KEK </a:t>
            </a:r>
            <a:r>
              <a:rPr lang="en-US" altLang="ja-JP" dirty="0" smtClean="0"/>
              <a:t>collaboration</a:t>
            </a:r>
            <a:endParaRPr lang="en-US" altLang="ja-JP" dirty="0"/>
          </a:p>
        </p:txBody>
      </p:sp>
      <p:sp>
        <p:nvSpPr>
          <p:cNvPr id="50191" name="テキスト ボックス 16"/>
          <p:cNvSpPr txBox="1">
            <a:spLocks noChangeArrowheads="1"/>
          </p:cNvSpPr>
          <p:nvPr/>
        </p:nvSpPr>
        <p:spPr bwMode="auto">
          <a:xfrm>
            <a:off x="5714444" y="4124004"/>
            <a:ext cx="1000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2400" dirty="0">
                <a:solidFill>
                  <a:srgbClr val="0000FF"/>
                </a:solidFill>
              </a:rPr>
              <a:t>CLIC</a:t>
            </a:r>
            <a:endParaRPr lang="ja-JP" altLang="en-US" sz="2400" dirty="0">
              <a:solidFill>
                <a:srgbClr val="0000FF"/>
              </a:solidFill>
            </a:endParaRPr>
          </a:p>
        </p:txBody>
      </p:sp>
      <p:sp>
        <p:nvSpPr>
          <p:cNvPr id="50192" name="テキスト ボックス 17"/>
          <p:cNvSpPr txBox="1">
            <a:spLocks noChangeArrowheads="1"/>
          </p:cNvSpPr>
          <p:nvPr/>
        </p:nvSpPr>
        <p:spPr bwMode="auto">
          <a:xfrm>
            <a:off x="1713930" y="4123996"/>
            <a:ext cx="1214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2400">
                <a:solidFill>
                  <a:srgbClr val="00B050"/>
                </a:solidFill>
              </a:rPr>
              <a:t>US-HG</a:t>
            </a:r>
            <a:endParaRPr lang="ja-JP" altLang="en-US" sz="2400">
              <a:solidFill>
                <a:srgbClr val="00B050"/>
              </a:solidFill>
            </a:endParaRPr>
          </a:p>
        </p:txBody>
      </p:sp>
      <p:sp>
        <p:nvSpPr>
          <p:cNvPr id="17" name="円/楕円 16"/>
          <p:cNvSpPr/>
          <p:nvPr/>
        </p:nvSpPr>
        <p:spPr>
          <a:xfrm>
            <a:off x="4499992" y="980728"/>
            <a:ext cx="3286125" cy="3214688"/>
          </a:xfrm>
          <a:prstGeom prst="ellipse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テキスト ボックス 9"/>
          <p:cNvSpPr txBox="1">
            <a:spLocks noChangeArrowheads="1"/>
          </p:cNvSpPr>
          <p:nvPr/>
        </p:nvSpPr>
        <p:spPr bwMode="auto">
          <a:xfrm>
            <a:off x="5428692" y="1552236"/>
            <a:ext cx="257175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dirty="0" err="1" smtClean="0"/>
              <a:t>Tsinghua</a:t>
            </a:r>
            <a:endParaRPr lang="en-US" altLang="ja-JP" dirty="0"/>
          </a:p>
          <a:p>
            <a:pPr algn="ctr"/>
            <a:r>
              <a:rPr lang="en-US" altLang="ja-JP" dirty="0"/>
              <a:t>Structure </a:t>
            </a:r>
            <a:r>
              <a:rPr lang="en-US" altLang="ja-JP" dirty="0" smtClean="0"/>
              <a:t>design</a:t>
            </a:r>
            <a:endParaRPr lang="en-US" altLang="ja-JP" dirty="0"/>
          </a:p>
          <a:p>
            <a:pPr algn="ctr"/>
            <a:r>
              <a:rPr lang="en-US" altLang="ja-JP" dirty="0" smtClean="0"/>
              <a:t>Structure test and analysis  </a:t>
            </a:r>
            <a:r>
              <a:rPr lang="en-US" altLang="ja-JP" dirty="0"/>
              <a:t>@ </a:t>
            </a:r>
            <a:r>
              <a:rPr lang="en-US" altLang="ja-JP" dirty="0" smtClean="0"/>
              <a:t>Nextef</a:t>
            </a:r>
          </a:p>
          <a:p>
            <a:pPr algn="ctr"/>
            <a:r>
              <a:rPr lang="en-US" altLang="ja-JP" dirty="0" smtClean="0"/>
              <a:t>and others</a:t>
            </a:r>
            <a:endParaRPr lang="ja-JP" altLang="en-US" dirty="0"/>
          </a:p>
        </p:txBody>
      </p:sp>
      <p:sp>
        <p:nvSpPr>
          <p:cNvPr id="19" name="テキスト ボックス 16"/>
          <p:cNvSpPr txBox="1">
            <a:spLocks noChangeArrowheads="1"/>
          </p:cNvSpPr>
          <p:nvPr/>
        </p:nvSpPr>
        <p:spPr bwMode="auto">
          <a:xfrm>
            <a:off x="5071502" y="1123608"/>
            <a:ext cx="22145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0000FF"/>
                </a:solidFill>
              </a:rPr>
              <a:t>Asian </a:t>
            </a:r>
            <a:r>
              <a:rPr lang="en-US" altLang="ja-JP" sz="2400" dirty="0" err="1" smtClean="0">
                <a:solidFill>
                  <a:srgbClr val="0000FF"/>
                </a:solidFill>
              </a:rPr>
              <a:t>collab</a:t>
            </a:r>
            <a:r>
              <a:rPr lang="en-US" altLang="ja-JP" sz="2400" dirty="0" smtClean="0">
                <a:solidFill>
                  <a:srgbClr val="0000FF"/>
                </a:solidFill>
              </a:rPr>
              <a:t>.</a:t>
            </a:r>
            <a:endParaRPr lang="ja-JP" altLang="en-US" sz="2400" dirty="0">
              <a:solidFill>
                <a:srgbClr val="0000FF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79512" y="980728"/>
            <a:ext cx="25202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SLAC/KEK benefit is very large through US/Japan cooperation and it makes the base for overall framework!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7164288" y="5013176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66FF"/>
                </a:solidFill>
              </a:rPr>
              <a:t>Recent test target comes from CLIC</a:t>
            </a:r>
            <a:endParaRPr kumimoji="1" lang="ja-JP" altLang="en-US" sz="24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  <p:transition advTm="84782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R</a:t>
            </a:r>
            <a:r>
              <a:rPr kumimoji="1" lang="en-US" altLang="ja-JP" dirty="0" smtClean="0"/>
              <a:t>ecent encouraging result on T24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Contents 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67544" y="1600200"/>
            <a:ext cx="8219256" cy="4525963"/>
          </a:xfrm>
        </p:spPr>
        <p:txBody>
          <a:bodyPr/>
          <a:lstStyle/>
          <a:p>
            <a:r>
              <a:rPr lang="en-US" altLang="ja-JP" dirty="0" smtClean="0"/>
              <a:t>Situation after earthquake and recovery processes for KEK in Japan</a:t>
            </a:r>
          </a:p>
          <a:p>
            <a:r>
              <a:rPr lang="en-US" altLang="ja-JP" dirty="0" smtClean="0"/>
              <a:t>KEKB accelerator recovery</a:t>
            </a:r>
          </a:p>
          <a:p>
            <a:r>
              <a:rPr kumimoji="1" lang="en-US" altLang="ja-JP" dirty="0" smtClean="0"/>
              <a:t>X-band before March 11</a:t>
            </a:r>
          </a:p>
          <a:p>
            <a:r>
              <a:rPr lang="en-US" altLang="ja-JP" dirty="0" smtClean="0"/>
              <a:t>N</a:t>
            </a:r>
            <a:r>
              <a:rPr kumimoji="1" lang="en-US" altLang="ja-JP" dirty="0" smtClean="0"/>
              <a:t>ear future X-band activity for high gradient and LC</a:t>
            </a:r>
          </a:p>
          <a:p>
            <a:r>
              <a:rPr lang="en-US" altLang="ja-JP" dirty="0" smtClean="0"/>
              <a:t>X-band for others, </a:t>
            </a:r>
            <a:r>
              <a:rPr lang="en-US" altLang="ja-JP" dirty="0" smtClean="0"/>
              <a:t>SuperKEKB</a:t>
            </a:r>
            <a:endParaRPr lang="en-US" altLang="ja-JP" dirty="0" smtClean="0">
              <a:solidFill>
                <a:schemeClr val="bg1">
                  <a:lumMod val="65000"/>
                </a:schemeClr>
              </a:solidFill>
            </a:endParaRPr>
          </a:p>
          <a:p>
            <a:endParaRPr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7" name="Picture 3" descr="C:\Higo\2011\X-band\Nextef\T24_Disk_#3\110308 Summary (7)\T24#3 History run1-36 Eacc and Width vs RF-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63699" cy="6120680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6156176" y="594928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Processed for 1744 hours.</a:t>
            </a:r>
            <a:endParaRPr kumimoji="1" lang="ja-JP" altLang="en-US" dirty="0"/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A7E0-5910-4288-86FC-B64D058C3100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16632"/>
            <a:ext cx="4716016" cy="1728192"/>
          </a:xfrm>
        </p:spPr>
        <p:txBody>
          <a:bodyPr>
            <a:noAutofit/>
          </a:bodyPr>
          <a:lstStyle/>
          <a:p>
            <a:r>
              <a:rPr kumimoji="1" lang="en-US" altLang="ja-JP" sz="3200" dirty="0" smtClean="0"/>
              <a:t>T24#3</a:t>
            </a:r>
            <a:br>
              <a:rPr kumimoji="1" lang="en-US" altLang="ja-JP" sz="3200" dirty="0" smtClean="0"/>
            </a:br>
            <a:r>
              <a:rPr kumimoji="1" lang="en-US" altLang="ja-JP" sz="3200" dirty="0" smtClean="0"/>
              <a:t>BDR evolution at 252ns</a:t>
            </a:r>
            <a:br>
              <a:rPr kumimoji="1" lang="en-US" altLang="ja-JP" sz="3200" dirty="0" smtClean="0"/>
            </a:br>
            <a:r>
              <a:rPr kumimoji="1" lang="en-US" altLang="ja-JP" sz="3200" dirty="0" smtClean="0"/>
              <a:t>normalized 100MV/m</a:t>
            </a:r>
            <a:endParaRPr kumimoji="1" lang="ja-JP" altLang="en-US" sz="3200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12688-FE33-4133-B8D1-F6C33B139EE3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pic>
        <p:nvPicPr>
          <p:cNvPr id="27650" name="Picture 2" descr="C:\Higo\2011\X-band\Nextef\T24_Disk_#3\110308 Summary (7)\BDR vs Eac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4270799" cy="3156198"/>
          </a:xfrm>
          <a:prstGeom prst="rect">
            <a:avLst/>
          </a:prstGeom>
          <a:noFill/>
        </p:spPr>
      </p:pic>
      <p:pic>
        <p:nvPicPr>
          <p:cNvPr id="27651" name="Picture 3" descr="C:\Higo\2011\X-band\Nextef\T24_Disk_#3\110308 Summary (7)\BDR vs time LogLo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0648"/>
            <a:ext cx="3729224" cy="2983379"/>
          </a:xfrm>
          <a:prstGeom prst="rect">
            <a:avLst/>
          </a:prstGeom>
          <a:noFill/>
        </p:spPr>
      </p:pic>
      <p:pic>
        <p:nvPicPr>
          <p:cNvPr id="27652" name="Picture 4" descr="C:\Higo\2011\X-band\Nextef\T24_Disk_#3\110308 Summary (7)\BDR vs time semiLo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140968"/>
            <a:ext cx="3797385" cy="2652142"/>
          </a:xfrm>
          <a:prstGeom prst="rect">
            <a:avLst/>
          </a:prstGeom>
          <a:noFill/>
        </p:spPr>
      </p:pic>
      <p:sp>
        <p:nvSpPr>
          <p:cNvPr id="12" name="右矢印 11"/>
          <p:cNvSpPr/>
          <p:nvPr/>
        </p:nvSpPr>
        <p:spPr>
          <a:xfrm>
            <a:off x="4283968" y="2780928"/>
            <a:ext cx="576064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691680" y="501317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>
                <a:solidFill>
                  <a:srgbClr val="0070C0"/>
                </a:solidFill>
              </a:rPr>
              <a:t>Assuming the same exponential slope as that at 400hr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827584" y="5805264"/>
            <a:ext cx="6733256" cy="46166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FF0000"/>
                </a:solidFill>
              </a:rPr>
              <a:t>We understood the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BDR has been kept decreasing.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691680" y="1988840"/>
            <a:ext cx="5040560" cy="3888432"/>
            <a:chOff x="8052" y="6918"/>
            <a:chExt cx="3219" cy="2251"/>
          </a:xfrm>
        </p:grpSpPr>
        <p:pic>
          <p:nvPicPr>
            <p:cNvPr id="1027" name="図 5" descr="C:\Higo\2010\Reports_Papers_Conferences_Talks\100523_IPAC10_京都\Higo_THPEA013_CERN_SLAC_KEK\THEA013_Submission\THPEA013_f4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052" y="6918"/>
              <a:ext cx="3219" cy="2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28" name="AutoShape 4"/>
            <p:cNvCxnSpPr>
              <a:cxnSpLocks noChangeShapeType="1"/>
            </p:cNvCxnSpPr>
            <p:nvPr/>
          </p:nvCxnSpPr>
          <p:spPr bwMode="auto">
            <a:xfrm flipV="1">
              <a:off x="8709" y="8689"/>
              <a:ext cx="2131" cy="10"/>
            </a:xfrm>
            <a:prstGeom prst="straightConnector1">
              <a:avLst/>
            </a:prstGeom>
            <a:noFill/>
            <a:ln w="28575">
              <a:solidFill>
                <a:srgbClr val="7030A0"/>
              </a:solidFill>
              <a:prstDash val="dash"/>
              <a:round/>
              <a:headEnd/>
              <a:tailEnd/>
            </a:ln>
          </p:spPr>
        </p:cxnSp>
        <p:cxnSp>
          <p:nvCxnSpPr>
            <p:cNvPr id="1029" name="AutoShape 5"/>
            <p:cNvCxnSpPr>
              <a:cxnSpLocks noChangeShapeType="1"/>
            </p:cNvCxnSpPr>
            <p:nvPr/>
          </p:nvCxnSpPr>
          <p:spPr bwMode="auto">
            <a:xfrm flipH="1">
              <a:off x="9492" y="7729"/>
              <a:ext cx="892" cy="1136"/>
            </a:xfrm>
            <a:prstGeom prst="straightConnector1">
              <a:avLst/>
            </a:prstGeom>
            <a:noFill/>
            <a:ln w="9525">
              <a:solidFill>
                <a:srgbClr val="00B050"/>
              </a:solidFill>
              <a:prstDash val="sysDot"/>
              <a:round/>
              <a:headEnd/>
              <a:tailEnd/>
            </a:ln>
          </p:spPr>
        </p:cxnSp>
        <p:cxnSp>
          <p:nvCxnSpPr>
            <p:cNvPr id="1030" name="AutoShape 6"/>
            <p:cNvCxnSpPr>
              <a:cxnSpLocks noChangeShapeType="1"/>
            </p:cNvCxnSpPr>
            <p:nvPr/>
          </p:nvCxnSpPr>
          <p:spPr bwMode="auto">
            <a:xfrm flipH="1">
              <a:off x="8709" y="7480"/>
              <a:ext cx="1151" cy="1136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</p:cxnSp>
      </p:grpSp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2915816" y="260648"/>
            <a:ext cx="5832648" cy="1728192"/>
          </a:xfrm>
        </p:spPr>
        <p:txBody>
          <a:bodyPr>
            <a:normAutofit/>
          </a:bodyPr>
          <a:lstStyle/>
          <a:p>
            <a:r>
              <a:rPr lang="en-US" altLang="ja-JP" sz="4000" dirty="0" smtClean="0"/>
              <a:t>Comparison of BDR in </a:t>
            </a:r>
            <a:br>
              <a:rPr lang="en-US" altLang="ja-JP" sz="4000" dirty="0" smtClean="0"/>
            </a:br>
            <a:r>
              <a:rPr lang="en-US" altLang="ja-JP" sz="4000" dirty="0" smtClean="0"/>
              <a:t>T18, TD18 and T24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7668344" y="6356350"/>
            <a:ext cx="1018456" cy="365125"/>
          </a:xfrm>
        </p:spPr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cxnSp>
        <p:nvCxnSpPr>
          <p:cNvPr id="22" name="直線矢印コネクタ 21"/>
          <p:cNvCxnSpPr/>
          <p:nvPr/>
        </p:nvCxnSpPr>
        <p:spPr>
          <a:xfrm rot="10800000">
            <a:off x="5292080" y="3717032"/>
            <a:ext cx="1872208" cy="504056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/>
          <p:nvPr/>
        </p:nvCxnSpPr>
        <p:spPr>
          <a:xfrm>
            <a:off x="2411760" y="2132856"/>
            <a:ext cx="1448544" cy="11605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5400000">
            <a:off x="3635896" y="3573016"/>
            <a:ext cx="2088232" cy="151216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 rot="5400000">
            <a:off x="2627784" y="2996952"/>
            <a:ext cx="2016224" cy="18722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/>
          <p:cNvSpPr txBox="1"/>
          <p:nvPr/>
        </p:nvSpPr>
        <p:spPr>
          <a:xfrm>
            <a:off x="539552" y="1988840"/>
            <a:ext cx="14401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 smtClean="0">
                <a:solidFill>
                  <a:srgbClr val="FF0000"/>
                </a:solidFill>
              </a:rPr>
              <a:t>TD18#2</a:t>
            </a:r>
          </a:p>
          <a:p>
            <a:pPr algn="ctr"/>
            <a:r>
              <a:rPr lang="en-US" altLang="ja-JP" sz="2400" b="1" dirty="0" smtClean="0">
                <a:solidFill>
                  <a:srgbClr val="FF0000"/>
                </a:solidFill>
              </a:rPr>
              <a:t>1600hrs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7020272" y="5229200"/>
            <a:ext cx="1872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 smtClean="0">
                <a:solidFill>
                  <a:srgbClr val="00B050"/>
                </a:solidFill>
              </a:rPr>
              <a:t>T18  </a:t>
            </a:r>
            <a:r>
              <a:rPr lang="en-US" altLang="ja-JP" sz="3200" b="1" dirty="0" smtClean="0">
                <a:solidFill>
                  <a:srgbClr val="00B0F0"/>
                </a:solidFill>
              </a:rPr>
              <a:t>T24</a:t>
            </a:r>
          </a:p>
          <a:p>
            <a:r>
              <a:rPr kumimoji="1" lang="en-US" altLang="ja-JP" sz="2400" b="1" dirty="0" smtClean="0">
                <a:solidFill>
                  <a:srgbClr val="00B050"/>
                </a:solidFill>
              </a:rPr>
              <a:t>2800hrs   </a:t>
            </a:r>
            <a:endParaRPr kumimoji="1" lang="ja-JP" altLang="en-US" sz="2400" b="1" dirty="0">
              <a:solidFill>
                <a:srgbClr val="00B050"/>
              </a:solidFill>
            </a:endParaRPr>
          </a:p>
        </p:txBody>
      </p:sp>
      <p:cxnSp>
        <p:nvCxnSpPr>
          <p:cNvPr id="25" name="直線コネクタ 24"/>
          <p:cNvCxnSpPr/>
          <p:nvPr/>
        </p:nvCxnSpPr>
        <p:spPr>
          <a:xfrm rot="10800000" flipV="1">
            <a:off x="3182914" y="3490738"/>
            <a:ext cx="4106019" cy="2743919"/>
          </a:xfrm>
          <a:prstGeom prst="line">
            <a:avLst/>
          </a:prstGeom>
          <a:ln w="5715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円/楕円 35"/>
          <p:cNvSpPr/>
          <p:nvPr/>
        </p:nvSpPr>
        <p:spPr>
          <a:xfrm>
            <a:off x="5527154" y="445616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0" name="直線矢印コネクタ 29"/>
          <p:cNvCxnSpPr/>
          <p:nvPr/>
        </p:nvCxnSpPr>
        <p:spPr>
          <a:xfrm rot="10800000">
            <a:off x="6732240" y="3789040"/>
            <a:ext cx="504056" cy="14401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 rot="10800000" flipV="1">
            <a:off x="2686075" y="2078359"/>
            <a:ext cx="3933800" cy="2665065"/>
          </a:xfrm>
          <a:prstGeom prst="line">
            <a:avLst/>
          </a:prstGeom>
          <a:ln w="5715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6588224" y="1916832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00B0F0"/>
                </a:solidFill>
              </a:rPr>
              <a:t>400hrs</a:t>
            </a:r>
            <a:endParaRPr kumimoji="1" lang="ja-JP" altLang="en-US" sz="2400" b="1" dirty="0">
              <a:solidFill>
                <a:srgbClr val="00B0F0"/>
              </a:solidFill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7092280" y="2996952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solidFill>
                  <a:srgbClr val="00B0F0"/>
                </a:solidFill>
              </a:rPr>
              <a:t>1677</a:t>
            </a:r>
            <a:r>
              <a:rPr kumimoji="1" lang="en-US" altLang="ja-JP" sz="2400" b="1" dirty="0" smtClean="0">
                <a:solidFill>
                  <a:srgbClr val="00B0F0"/>
                </a:solidFill>
              </a:rPr>
              <a:t>hrs</a:t>
            </a:r>
            <a:endParaRPr kumimoji="1" lang="ja-JP" altLang="en-US" sz="2400" b="1" dirty="0">
              <a:solidFill>
                <a:srgbClr val="00B0F0"/>
              </a:solidFill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6876256" y="2420888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 smtClean="0">
                <a:solidFill>
                  <a:srgbClr val="00B0F0"/>
                </a:solidFill>
              </a:rPr>
              <a:t>T24#3</a:t>
            </a:r>
            <a:endParaRPr kumimoji="1" lang="ja-JP" altLang="en-US" sz="2800" b="1" dirty="0">
              <a:solidFill>
                <a:srgbClr val="00B0F0"/>
              </a:solidFill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5508104" y="3356992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 smtClean="0">
                <a:solidFill>
                  <a:srgbClr val="00B050"/>
                </a:solidFill>
              </a:rPr>
              <a:t>T18#2</a:t>
            </a:r>
            <a:endParaRPr kumimoji="1" lang="ja-JP" altLang="en-US" sz="2800" b="1" dirty="0">
              <a:solidFill>
                <a:srgbClr val="00B0F0"/>
              </a:solidFill>
            </a:endParaRPr>
          </a:p>
        </p:txBody>
      </p:sp>
      <p:cxnSp>
        <p:nvCxnSpPr>
          <p:cNvPr id="42" name="直線矢印コネクタ 41"/>
          <p:cNvCxnSpPr/>
          <p:nvPr/>
        </p:nvCxnSpPr>
        <p:spPr>
          <a:xfrm rot="16200000" flipV="1">
            <a:off x="5976156" y="2672916"/>
            <a:ext cx="1656184" cy="86409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Higo\2011\Report and Papers\110516 SLAC Collaboration meeting\undamped cell 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3789040"/>
            <a:ext cx="1479712" cy="1445890"/>
          </a:xfrm>
          <a:prstGeom prst="rect">
            <a:avLst/>
          </a:prstGeom>
          <a:noFill/>
        </p:spPr>
      </p:pic>
      <p:pic>
        <p:nvPicPr>
          <p:cNvPr id="3075" name="Picture 3" descr="C:\Higo\2011\Report and Papers\110516 SLAC Collaboration meeting\damped cell phot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548680"/>
            <a:ext cx="1725680" cy="1296144"/>
          </a:xfrm>
          <a:prstGeom prst="rect">
            <a:avLst/>
          </a:prstGeom>
          <a:noFill/>
        </p:spPr>
      </p:pic>
    </p:spTree>
  </p:cSld>
  <p:clrMapOvr>
    <a:masterClrMapping/>
  </p:clrMapOvr>
  <p:transition advTm="61141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611560" y="5517232"/>
            <a:ext cx="4681537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600" dirty="0"/>
              <a:t>20110108~20110117,pulse width 252ns;</a:t>
            </a:r>
          </a:p>
          <a:p>
            <a:pPr algn="ctr">
              <a:spcBef>
                <a:spcPct val="50000"/>
              </a:spcBef>
            </a:pPr>
            <a:r>
              <a:rPr lang="en-US" altLang="zh-CN" sz="1600" dirty="0"/>
              <a:t>Red point is ACC BD, green is 1st BD;</a:t>
            </a:r>
          </a:p>
        </p:txBody>
      </p:sp>
      <p:sp>
        <p:nvSpPr>
          <p:cNvPr id="15" name="タイトル 1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rmAutofit/>
          </a:bodyPr>
          <a:lstStyle/>
          <a:p>
            <a:r>
              <a:rPr kumimoji="1" lang="en-US" altLang="ja-JP" sz="3600" dirty="0" smtClean="0"/>
              <a:t>Rs reflection phase observed in T24 structure</a:t>
            </a:r>
            <a:endParaRPr kumimoji="1" lang="ja-JP" altLang="en-US" sz="3600" dirty="0"/>
          </a:p>
        </p:txBody>
      </p:sp>
      <p:sp>
        <p:nvSpPr>
          <p:cNvPr id="12" name="日付プレースホル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14" name="フッター プレースホルダ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13" name="スライド番号プレースホル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grpSp>
        <p:nvGrpSpPr>
          <p:cNvPr id="2" name="グループ化 16"/>
          <p:cNvGrpSpPr/>
          <p:nvPr/>
        </p:nvGrpSpPr>
        <p:grpSpPr>
          <a:xfrm>
            <a:off x="287983" y="836141"/>
            <a:ext cx="5508626" cy="4721161"/>
            <a:chOff x="287983" y="836141"/>
            <a:chExt cx="5508626" cy="4721161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87983" y="836141"/>
              <a:ext cx="5508626" cy="4679950"/>
              <a:chOff x="0" y="799"/>
              <a:chExt cx="4740" cy="3421"/>
            </a:xfrm>
          </p:grpSpPr>
          <p:pic>
            <p:nvPicPr>
              <p:cNvPr id="3076" name="Picture 4" descr="0101_0117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799"/>
                <a:ext cx="4740" cy="3421"/>
              </a:xfrm>
              <a:prstGeom prst="rect">
                <a:avLst/>
              </a:prstGeom>
              <a:noFill/>
            </p:spPr>
          </p:pic>
          <p:sp>
            <p:nvSpPr>
              <p:cNvPr id="3077" name="Line 5"/>
              <p:cNvSpPr>
                <a:spLocks noChangeShapeType="1"/>
              </p:cNvSpPr>
              <p:nvPr/>
            </p:nvSpPr>
            <p:spPr bwMode="auto">
              <a:xfrm>
                <a:off x="2408" y="1285"/>
                <a:ext cx="770" cy="249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3079" name="Line 7"/>
              <p:cNvSpPr>
                <a:spLocks noChangeShapeType="1"/>
              </p:cNvSpPr>
              <p:nvPr/>
            </p:nvSpPr>
            <p:spPr bwMode="auto">
              <a:xfrm>
                <a:off x="1180" y="1258"/>
                <a:ext cx="770" cy="249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" name="Line 5"/>
              <p:cNvSpPr>
                <a:spLocks noChangeShapeType="1"/>
              </p:cNvSpPr>
              <p:nvPr/>
            </p:nvSpPr>
            <p:spPr bwMode="auto">
              <a:xfrm>
                <a:off x="3647" y="1285"/>
                <a:ext cx="770" cy="249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1" name="Line 5"/>
              <p:cNvSpPr>
                <a:spLocks noChangeShapeType="1"/>
              </p:cNvSpPr>
              <p:nvPr/>
            </p:nvSpPr>
            <p:spPr bwMode="auto">
              <a:xfrm>
                <a:off x="23" y="1391"/>
                <a:ext cx="745" cy="239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16" name="テキスト ボックス 15"/>
            <p:cNvSpPr txBox="1"/>
            <p:nvPr/>
          </p:nvSpPr>
          <p:spPr>
            <a:xfrm>
              <a:off x="2123728" y="5157192"/>
              <a:ext cx="2016224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 smtClean="0"/>
                <a:t>Rs phase</a:t>
              </a:r>
              <a:endParaRPr kumimoji="1" lang="ja-JP" altLang="en-US" sz="2000" dirty="0"/>
            </a:p>
          </p:txBody>
        </p:sp>
      </p:grpSp>
      <p:sp>
        <p:nvSpPr>
          <p:cNvPr id="3087" name="Rectangle 1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940152" y="1196752"/>
            <a:ext cx="2736304" cy="3312368"/>
          </a:xfrm>
          <a:ln w="28575"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zh-CN" sz="2400" dirty="0" smtClean="0">
                <a:sym typeface="Wingdings" pitchFamily="2" charset="2"/>
              </a:rPr>
              <a:t>Frequency change</a:t>
            </a:r>
          </a:p>
          <a:p>
            <a:pPr>
              <a:lnSpc>
                <a:spcPct val="90000"/>
              </a:lnSpc>
              <a:buNone/>
            </a:pPr>
            <a:r>
              <a:rPr lang="en-US" altLang="zh-CN" sz="2400" dirty="0" smtClean="0">
                <a:sym typeface="Wingdings" pitchFamily="2" charset="2"/>
              </a:rPr>
              <a:t>         +1MHz.</a:t>
            </a:r>
          </a:p>
          <a:p>
            <a:pPr>
              <a:lnSpc>
                <a:spcPct val="90000"/>
              </a:lnSpc>
            </a:pPr>
            <a:endParaRPr lang="en-US" altLang="zh-CN" sz="2400" dirty="0" smtClean="0">
              <a:sym typeface="Wingdings" pitchFamily="2" charset="2"/>
            </a:endParaRPr>
          </a:p>
          <a:p>
            <a:pPr>
              <a:lnSpc>
                <a:spcPct val="90000"/>
              </a:lnSpc>
            </a:pPr>
            <a:r>
              <a:rPr lang="en-US" altLang="zh-CN" sz="2400" dirty="0" smtClean="0">
                <a:sym typeface="Wingdings" pitchFamily="2" charset="2"/>
              </a:rPr>
              <a:t>Body temp change </a:t>
            </a:r>
          </a:p>
          <a:p>
            <a:pPr>
              <a:lnSpc>
                <a:spcPct val="90000"/>
              </a:lnSpc>
            </a:pPr>
            <a:r>
              <a:rPr lang="en-US" altLang="zh-CN" sz="2400" dirty="0" smtClean="0">
                <a:sym typeface="Wingdings" pitchFamily="2" charset="2"/>
              </a:rPr>
              <a:t> IQ amplitude dependence </a:t>
            </a:r>
          </a:p>
          <a:p>
            <a:pPr>
              <a:lnSpc>
                <a:spcPct val="90000"/>
              </a:lnSpc>
              <a:buNone/>
            </a:pPr>
            <a:r>
              <a:rPr lang="en-US" altLang="zh-CN" sz="2400" dirty="0" smtClean="0">
                <a:sym typeface="Wingdings" pitchFamily="2" charset="2"/>
              </a:rPr>
              <a:t>          &lt;&lt; MHz</a:t>
            </a:r>
            <a:endParaRPr lang="en-US" altLang="zh-CN" sz="2400" dirty="0" smtClean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868144" y="4941168"/>
            <a:ext cx="2952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Damage through operation if not due to change during </a:t>
            </a:r>
            <a:r>
              <a:rPr kumimoji="1" lang="en-US" altLang="ja-JP" sz="2400" dirty="0" err="1" smtClean="0">
                <a:solidFill>
                  <a:srgbClr val="FF0000"/>
                </a:solidFill>
              </a:rPr>
              <a:t>vac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 bake?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T24#3 summary</a:t>
            </a:r>
            <a:endParaRPr kumimoji="1" lang="ja-JP" altLang="en-US" dirty="0"/>
          </a:p>
        </p:txBody>
      </p:sp>
      <p:sp>
        <p:nvSpPr>
          <p:cNvPr id="7" name="コンテンツ プレースホルダ 6"/>
          <p:cNvSpPr>
            <a:spLocks noGrp="1"/>
          </p:cNvSpPr>
          <p:nvPr>
            <p:ph idx="1"/>
          </p:nvPr>
        </p:nvSpPr>
        <p:spPr>
          <a:xfrm>
            <a:off x="755576" y="1052736"/>
            <a:ext cx="7941568" cy="5112568"/>
          </a:xfrm>
        </p:spPr>
        <p:txBody>
          <a:bodyPr>
            <a:normAutofit fontScale="77500" lnSpcReduction="20000"/>
          </a:bodyPr>
          <a:lstStyle/>
          <a:p>
            <a:r>
              <a:rPr lang="en-US" altLang="ja-JP" dirty="0" smtClean="0">
                <a:solidFill>
                  <a:srgbClr val="00B0F0"/>
                </a:solidFill>
              </a:rPr>
              <a:t>T24#3 has kept running</a:t>
            </a:r>
            <a:r>
              <a:rPr lang="en-US" altLang="ja-JP" dirty="0" smtClean="0"/>
              <a:t> at 120MV/m with 252nsec until the earthquake occurred at 14:46 on </a:t>
            </a:r>
            <a:r>
              <a:rPr lang="en-US" altLang="ja-JP" dirty="0" smtClean="0">
                <a:solidFill>
                  <a:srgbClr val="FF0000"/>
                </a:solidFill>
              </a:rPr>
              <a:t>March 11</a:t>
            </a:r>
            <a:r>
              <a:rPr lang="en-US" altLang="ja-JP" dirty="0" smtClean="0"/>
              <a:t>.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High power operation </a:t>
            </a:r>
            <a:r>
              <a:rPr lang="en-US" altLang="ja-JP" dirty="0" smtClean="0"/>
              <a:t>has been done for </a:t>
            </a:r>
            <a:r>
              <a:rPr lang="en-US" altLang="ja-JP" dirty="0" smtClean="0">
                <a:solidFill>
                  <a:srgbClr val="FF0000"/>
                </a:solidFill>
              </a:rPr>
              <a:t>1744 hours</a:t>
            </a:r>
            <a:r>
              <a:rPr lang="en-US" altLang="ja-JP" dirty="0" smtClean="0"/>
              <a:t>.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BDR has kept decreasing</a:t>
            </a:r>
            <a:r>
              <a:rPr lang="en-US" altLang="ja-JP" dirty="0" smtClean="0"/>
              <a:t>, with e-fold time of 186 hrs or 4</a:t>
            </a:r>
            <a:r>
              <a:rPr lang="en-US" altLang="ja-JP" baseline="30000" dirty="0" smtClean="0"/>
              <a:t>th</a:t>
            </a:r>
            <a:r>
              <a:rPr lang="en-US" altLang="ja-JP" dirty="0" smtClean="0"/>
              <a:t> power of elapsed time.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Double-pulse study </a:t>
            </a:r>
            <a:r>
              <a:rPr lang="en-US" altLang="ja-JP" dirty="0" smtClean="0"/>
              <a:t>show a little more BDR for the latter pulse by at most factor 2.</a:t>
            </a:r>
          </a:p>
          <a:p>
            <a:r>
              <a:rPr lang="en-US" altLang="ja-JP" dirty="0" smtClean="0"/>
              <a:t> </a:t>
            </a:r>
            <a:r>
              <a:rPr lang="en-US" altLang="ja-JP" dirty="0" smtClean="0">
                <a:solidFill>
                  <a:srgbClr val="00B0F0"/>
                </a:solidFill>
              </a:rPr>
              <a:t>BDR of T24 reached w.r.t. T18</a:t>
            </a:r>
          </a:p>
          <a:p>
            <a:pPr lvl="1"/>
            <a:r>
              <a:rPr lang="en-US" altLang="ja-JP" dirty="0" smtClean="0"/>
              <a:t> Better for BDR </a:t>
            </a:r>
            <a:r>
              <a:rPr lang="en-US" altLang="ja-JP" dirty="0" err="1" smtClean="0"/>
              <a:t>vs</a:t>
            </a:r>
            <a:r>
              <a:rPr lang="en-US" altLang="ja-JP" dirty="0" smtClean="0"/>
              <a:t> </a:t>
            </a:r>
            <a:r>
              <a:rPr lang="en-US" altLang="ja-JP" dirty="0" err="1" smtClean="0"/>
              <a:t>Eacc</a:t>
            </a:r>
            <a:r>
              <a:rPr lang="en-US" altLang="ja-JP" dirty="0" smtClean="0"/>
              <a:t>, but </a:t>
            </a:r>
          </a:p>
          <a:p>
            <a:pPr lvl="1"/>
            <a:r>
              <a:rPr lang="en-US" altLang="ja-JP" dirty="0" smtClean="0"/>
              <a:t>Worse for BDR </a:t>
            </a:r>
            <a:r>
              <a:rPr lang="en-US" altLang="ja-JP" dirty="0" err="1" smtClean="0"/>
              <a:t>vs</a:t>
            </a:r>
            <a:r>
              <a:rPr lang="en-US" altLang="ja-JP" dirty="0" smtClean="0"/>
              <a:t> pulse heating </a:t>
            </a:r>
            <a:r>
              <a:rPr lang="en-US" altLang="ja-JP" dirty="0" smtClean="0">
                <a:latin typeface="Symbol" pitchFamily="18" charset="2"/>
              </a:rPr>
              <a:t>D</a:t>
            </a:r>
            <a:r>
              <a:rPr lang="en-US" altLang="ja-JP" dirty="0" smtClean="0"/>
              <a:t>T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Dark current spectrum</a:t>
            </a:r>
          </a:p>
          <a:p>
            <a:pPr lvl="1"/>
            <a:r>
              <a:rPr lang="en-US" altLang="ja-JP" dirty="0" smtClean="0"/>
              <a:t>Shows detailed shape by higher resolution meas.</a:t>
            </a:r>
          </a:p>
          <a:p>
            <a:r>
              <a:rPr lang="en-US" altLang="ja-JP" dirty="0" smtClean="0"/>
              <a:t>T24 shows </a:t>
            </a:r>
            <a:r>
              <a:rPr lang="en-US" altLang="ja-JP" dirty="0" smtClean="0">
                <a:solidFill>
                  <a:srgbClr val="00B0F0"/>
                </a:solidFill>
              </a:rPr>
              <a:t>encouraging BDR result 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 Need to evaluate the TD24</a:t>
            </a:r>
            <a:endParaRPr lang="en-US" altLang="ja-JP" dirty="0" smtClean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A7E0-5910-4288-86FC-B64D058C3100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T24 </a:t>
            </a:r>
            <a:r>
              <a:rPr kumimoji="1" lang="en-US" altLang="ja-JP" dirty="0" smtClean="0">
                <a:sym typeface="Wingdings" pitchFamily="2" charset="2"/>
              </a:rPr>
              <a:t> </a:t>
            </a:r>
            <a:r>
              <a:rPr kumimoji="1" lang="en-US" altLang="ja-JP" dirty="0" smtClean="0"/>
              <a:t>TD24</a:t>
            </a:r>
            <a:endParaRPr kumimoji="1" lang="ja-JP" altLang="en-US" dirty="0"/>
          </a:p>
        </p:txBody>
      </p:sp>
      <p:sp>
        <p:nvSpPr>
          <p:cNvPr id="7" name="コンテンツ プレースホルダ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ja-JP" dirty="0" smtClean="0"/>
              <a:t>T24#3 has kept running at 120MV/m with 252nsec until the earthquake occurred at 14:46 on March 11. It was exposed to air to 0.1MPa.</a:t>
            </a:r>
          </a:p>
          <a:p>
            <a:pPr>
              <a:buNone/>
            </a:pPr>
            <a:r>
              <a:rPr lang="en-US" altLang="ja-JP" dirty="0" smtClean="0">
                <a:solidFill>
                  <a:srgbClr val="00B0F0"/>
                </a:solidFill>
              </a:rPr>
              <a:t>         Finished T24 and prepare for TD24.</a:t>
            </a:r>
          </a:p>
          <a:p>
            <a:r>
              <a:rPr lang="en-US" altLang="ja-JP" dirty="0" smtClean="0"/>
              <a:t>!! We will try to </a:t>
            </a:r>
            <a:r>
              <a:rPr kumimoji="1" lang="en-US" altLang="ja-JP" dirty="0" smtClean="0"/>
              <a:t>measurement </a:t>
            </a:r>
            <a:r>
              <a:rPr lang="en-US" altLang="ja-JP" dirty="0" smtClean="0"/>
              <a:t>dark current </a:t>
            </a:r>
            <a:r>
              <a:rPr kumimoji="1" lang="en-US" altLang="ja-JP" dirty="0" smtClean="0"/>
              <a:t>routinely and </a:t>
            </a:r>
            <a:r>
              <a:rPr lang="en-US" altLang="ja-JP" dirty="0" smtClean="0"/>
              <a:t>automatically</a:t>
            </a:r>
            <a:endParaRPr kumimoji="1" lang="en-US" altLang="ja-JP" dirty="0" smtClean="0"/>
          </a:p>
          <a:p>
            <a:r>
              <a:rPr lang="en-US" altLang="ja-JP" dirty="0" smtClean="0"/>
              <a:t>?? Want to think about the on-line monitoring of damage by measuring the total phase advance</a:t>
            </a:r>
          </a:p>
          <a:p>
            <a:r>
              <a:rPr kumimoji="1" lang="en-US" altLang="ja-JP" dirty="0" smtClean="0"/>
              <a:t>!? Improve vacuum level around acc structure</a:t>
            </a:r>
          </a:p>
          <a:p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1560" y="2276872"/>
            <a:ext cx="8229600" cy="1143000"/>
          </a:xfrm>
        </p:spPr>
        <p:txBody>
          <a:bodyPr/>
          <a:lstStyle/>
          <a:p>
            <a:r>
              <a:rPr lang="en-US" altLang="ja-JP" dirty="0" smtClean="0"/>
              <a:t>Re-e</a:t>
            </a:r>
            <a:r>
              <a:rPr kumimoji="1" lang="en-US" altLang="ja-JP" dirty="0" smtClean="0"/>
              <a:t>stablishing test facilities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Nextef:  Shield room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55576" y="4869160"/>
            <a:ext cx="29523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Blocks were mutually shifted by several cm!</a:t>
            </a:r>
            <a:endParaRPr kumimoji="1" lang="ja-JP" altLang="en-US" sz="28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076056" y="1412776"/>
            <a:ext cx="3672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/>
              <a:t>Blocks realignment was finished.</a:t>
            </a:r>
            <a:endParaRPr kumimoji="1" lang="ja-JP" altLang="en-US" sz="3200" dirty="0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dirty="0" smtClean="0"/>
              <a:t>2011/5/16</a:t>
            </a:r>
            <a:endParaRPr kumimoji="1" lang="ja-JP" altLang="en-US" dirty="0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pic>
        <p:nvPicPr>
          <p:cNvPr id="4099" name="Picture 3" descr="C:\Higo\2011\Report and Papers\110516 SLAC Collaboration meeting\Concrete block slipp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4229100" cy="3175000"/>
          </a:xfrm>
          <a:prstGeom prst="rect">
            <a:avLst/>
          </a:prstGeom>
          <a:noFill/>
        </p:spPr>
      </p:pic>
      <p:pic>
        <p:nvPicPr>
          <p:cNvPr id="4098" name="Picture 2" descr="C:\Higo\2011\Report and Papers\110516 SLAC Collaboration meeting\Shield-A concrete block rearrangeme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636912"/>
            <a:ext cx="4085084" cy="3066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タイトル 1"/>
          <p:cNvSpPr>
            <a:spLocks noGrp="1"/>
          </p:cNvSpPr>
          <p:nvPr>
            <p:ph type="title"/>
          </p:nvPr>
        </p:nvSpPr>
        <p:spPr>
          <a:xfrm>
            <a:off x="251520" y="0"/>
            <a:ext cx="8280920" cy="86836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dirty="0" smtClean="0"/>
              <a:t>Nextef expansion is being proceeded</a:t>
            </a:r>
            <a:endParaRPr lang="ja-JP" altLang="en-US" dirty="0" smtClean="0"/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 dirty="0"/>
          </a:p>
        </p:txBody>
      </p:sp>
      <p:pic>
        <p:nvPicPr>
          <p:cNvPr id="5122" name="Picture 2" descr="C:\Higo\2011\Report and Papers\110516 SLAC Collaboration meeting\Nextef schematic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6712"/>
            <a:ext cx="7956376" cy="551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Building transfer line KT1--B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29</a:t>
            </a:fld>
            <a:endParaRPr kumimoji="1" lang="ja-JP" altLang="en-US"/>
          </a:p>
        </p:txBody>
      </p:sp>
      <p:pic>
        <p:nvPicPr>
          <p:cNvPr id="3074" name="Picture 2" descr="C:\Higo\2011\Report and Papers\110516 SLAC Collaboration meeting\KT1 to B configur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0768"/>
            <a:ext cx="6129234" cy="4334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4294967295"/>
          </p:nvPr>
        </p:nvSpPr>
        <p:spPr>
          <a:xfrm>
            <a:off x="467544" y="692696"/>
            <a:ext cx="7920880" cy="5472608"/>
          </a:xfrm>
        </p:spPr>
        <p:txBody>
          <a:bodyPr>
            <a:normAutofit lnSpcReduction="10000"/>
          </a:bodyPr>
          <a:lstStyle/>
          <a:p>
            <a:r>
              <a:rPr lang="en-US" altLang="ja-JP" dirty="0" smtClean="0"/>
              <a:t>Japanese thank all of you from the world  for giving us many warm words of sympathy and offering helps for recovery process.</a:t>
            </a:r>
          </a:p>
          <a:p>
            <a:endParaRPr lang="ja-JP" altLang="en-US" dirty="0" smtClean="0"/>
          </a:p>
          <a:p>
            <a:r>
              <a:rPr kumimoji="1" lang="en-US" altLang="ja-JP" dirty="0" smtClean="0"/>
              <a:t>We thank you, especially SLAC colleagues, for quickly taking over the host of this meeting.</a:t>
            </a:r>
          </a:p>
          <a:p>
            <a:endParaRPr lang="en-US" altLang="ja-JP" dirty="0" smtClean="0"/>
          </a:p>
          <a:p>
            <a:r>
              <a:rPr kumimoji="1" lang="en-US" altLang="ja-JP" dirty="0" smtClean="0"/>
              <a:t>Japan and KEK will suffer from budgetary and electric power limitation. By taking this chance we will make further advancements.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908720"/>
          </a:xfrm>
        </p:spPr>
        <p:txBody>
          <a:bodyPr/>
          <a:lstStyle/>
          <a:p>
            <a:r>
              <a:rPr kumimoji="1" lang="en-US" altLang="ja-JP" dirty="0" smtClean="0"/>
              <a:t>KT1 – B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30</a:t>
            </a:fld>
            <a:endParaRPr kumimoji="1" lang="ja-JP" altLang="en-US"/>
          </a:p>
        </p:txBody>
      </p:sp>
      <p:pic>
        <p:nvPicPr>
          <p:cNvPr id="1026" name="Picture 2" descr="C:\Higo\2011\Report and Papers\110516 SLAC Collaboration meeting\KT1 to B be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293096"/>
            <a:ext cx="2951220" cy="1728192"/>
          </a:xfrm>
          <a:prstGeom prst="rect">
            <a:avLst/>
          </a:prstGeom>
          <a:noFill/>
        </p:spPr>
      </p:pic>
      <p:pic>
        <p:nvPicPr>
          <p:cNvPr id="6" name="Picture 2" descr="C:\Higo\2011\Report and Papers\110516 SLAC Collaboration meeting\KT1 to B loss loss li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124744"/>
            <a:ext cx="3672408" cy="2754306"/>
          </a:xfrm>
          <a:prstGeom prst="rect">
            <a:avLst/>
          </a:prstGeom>
          <a:noFill/>
        </p:spPr>
      </p:pic>
      <p:pic>
        <p:nvPicPr>
          <p:cNvPr id="7170" name="Picture 2" descr="C:\Higo\2011\Report and Papers\110516 SLAC Collaboration meeting\Mode convert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556792"/>
            <a:ext cx="2520280" cy="1895852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4932040" y="4293096"/>
            <a:ext cx="2952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Line is now being constructed.</a:t>
            </a:r>
            <a:endParaRPr kumimoji="1" lang="ja-JP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08112"/>
          </a:xfrm>
        </p:spPr>
        <p:txBody>
          <a:bodyPr>
            <a:normAutofit/>
          </a:bodyPr>
          <a:lstStyle/>
          <a:p>
            <a:r>
              <a:rPr kumimoji="1" lang="en-US" altLang="ja-JP" sz="3600" dirty="0" smtClean="0"/>
              <a:t>High power tests of components</a:t>
            </a:r>
            <a:endParaRPr kumimoji="1" lang="ja-JP" altLang="en-US" sz="3600" dirty="0"/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pic>
        <p:nvPicPr>
          <p:cNvPr id="6146" name="Picture 2" descr="C:\Higo\2011\Report and Papers\110516 SLAC Collaboration meeting\MC VAC MC set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268760"/>
            <a:ext cx="4162028" cy="3125911"/>
          </a:xfrm>
          <a:prstGeom prst="rect">
            <a:avLst/>
          </a:prstGeom>
          <a:noFill/>
        </p:spPr>
      </p:pic>
      <p:pic>
        <p:nvPicPr>
          <p:cNvPr id="6147" name="Picture 3" descr="C:\Higo\2011\Report and Papers\110516 SLAC Collaboration meeting\Mode convertor high power test setu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24744"/>
            <a:ext cx="3781152" cy="5034902"/>
          </a:xfrm>
          <a:prstGeom prst="rect">
            <a:avLst/>
          </a:prstGeom>
          <a:noFill/>
        </p:spPr>
      </p:pic>
      <p:sp>
        <p:nvSpPr>
          <p:cNvPr id="9" name="テキスト ボックス 8"/>
          <p:cNvSpPr txBox="1"/>
          <p:nvPr/>
        </p:nvSpPr>
        <p:spPr>
          <a:xfrm>
            <a:off x="4788024" y="4797152"/>
            <a:ext cx="35283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Waveguide valve and </a:t>
            </a:r>
            <a:r>
              <a:rPr lang="en-US" altLang="ja-JP" sz="2800" dirty="0" smtClean="0"/>
              <a:t>mode convertor</a:t>
            </a:r>
            <a:r>
              <a:rPr kumimoji="1" lang="en-US" altLang="ja-JP" sz="2800" dirty="0" smtClean="0"/>
              <a:t> </a:t>
            </a:r>
            <a:r>
              <a:rPr lang="en-US" altLang="ja-JP" sz="2800" dirty="0" smtClean="0"/>
              <a:t>have been tested.</a:t>
            </a:r>
            <a:endParaRPr kumimoji="1" lang="ja-JP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ja-JP" dirty="0" smtClean="0">
                <a:solidFill>
                  <a:srgbClr val="00B0F0"/>
                </a:solidFill>
              </a:rPr>
              <a:t>Nextef near future plan </a:t>
            </a:r>
            <a:r>
              <a:rPr lang="en-US" altLang="ja-JP" sz="3100" dirty="0" smtClean="0">
                <a:solidFill>
                  <a:srgbClr val="00B0F0"/>
                </a:solidFill>
              </a:rPr>
              <a:t>(May 2011)</a:t>
            </a:r>
            <a:endParaRPr lang="ja-JP" altLang="en-US" sz="2000" dirty="0" smtClean="0">
              <a:solidFill>
                <a:srgbClr val="00B0F0"/>
              </a:solidFill>
            </a:endParaRPr>
          </a:p>
        </p:txBody>
      </p:sp>
      <p:cxnSp>
        <p:nvCxnSpPr>
          <p:cNvPr id="46" name="直線コネクタ 45"/>
          <p:cNvCxnSpPr/>
          <p:nvPr/>
        </p:nvCxnSpPr>
        <p:spPr>
          <a:xfrm>
            <a:off x="571500" y="1500188"/>
            <a:ext cx="8655050" cy="492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33" name="テキスト ボックス 46"/>
          <p:cNvSpPr txBox="1">
            <a:spLocks noChangeArrowheads="1"/>
          </p:cNvSpPr>
          <p:nvPr/>
        </p:nvSpPr>
        <p:spPr bwMode="auto">
          <a:xfrm>
            <a:off x="857250" y="1143000"/>
            <a:ext cx="80724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5       </a:t>
            </a:r>
            <a:r>
              <a:rPr lang="en-US" altLang="ja-JP" dirty="0">
                <a:latin typeface="Calibri" pitchFamily="34" charset="0"/>
              </a:rPr>
              <a:t>6      7     8      9     10    11    12    </a:t>
            </a:r>
            <a:r>
              <a:rPr lang="en-US" altLang="ja-JP" dirty="0" smtClean="0">
                <a:latin typeface="Calibri" pitchFamily="34" charset="0"/>
              </a:rPr>
              <a:t>1      2      3      4      5       6      7      8     9      10</a:t>
            </a:r>
            <a:endParaRPr lang="ja-JP" altLang="en-US" dirty="0">
              <a:latin typeface="Calibri" pitchFamily="34" charset="0"/>
            </a:endParaRPr>
          </a:p>
        </p:txBody>
      </p:sp>
      <p:cxnSp>
        <p:nvCxnSpPr>
          <p:cNvPr id="35" name="直線コネクタ 34"/>
          <p:cNvCxnSpPr/>
          <p:nvPr/>
        </p:nvCxnSpPr>
        <p:spPr>
          <a:xfrm rot="5400000">
            <a:off x="-1278731" y="3779044"/>
            <a:ext cx="5000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/>
          <p:cNvCxnSpPr/>
          <p:nvPr/>
        </p:nvCxnSpPr>
        <p:spPr>
          <a:xfrm rot="5400000">
            <a:off x="-849312" y="3778250"/>
            <a:ext cx="50022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 rot="5400000">
            <a:off x="-419894" y="3777457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/>
          <p:cNvCxnSpPr/>
          <p:nvPr/>
        </p:nvCxnSpPr>
        <p:spPr>
          <a:xfrm rot="5400000">
            <a:off x="9525" y="3776663"/>
            <a:ext cx="500221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/>
          <p:nvPr/>
        </p:nvCxnSpPr>
        <p:spPr>
          <a:xfrm rot="5400000">
            <a:off x="438944" y="3775869"/>
            <a:ext cx="5000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/>
        </p:nvCxnSpPr>
        <p:spPr>
          <a:xfrm rot="5400000">
            <a:off x="929482" y="3785394"/>
            <a:ext cx="48577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>
          <a:xfrm rot="5400000">
            <a:off x="1297781" y="3774282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 rot="5400000">
            <a:off x="1727200" y="3773488"/>
            <a:ext cx="500221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 rot="5400000">
            <a:off x="2158206" y="3772694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/>
        </p:nvCxnSpPr>
        <p:spPr>
          <a:xfrm rot="5400000">
            <a:off x="2586038" y="3771900"/>
            <a:ext cx="50022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44" name="テキスト ボックス 47"/>
          <p:cNvSpPr txBox="1">
            <a:spLocks noChangeArrowheads="1"/>
          </p:cNvSpPr>
          <p:nvPr/>
        </p:nvSpPr>
        <p:spPr bwMode="auto">
          <a:xfrm>
            <a:off x="1115616" y="764704"/>
            <a:ext cx="63796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2011                                                                         </a:t>
            </a:r>
            <a:r>
              <a:rPr lang="en-US" altLang="ja-JP" dirty="0">
                <a:latin typeface="Calibri" pitchFamily="34" charset="0"/>
              </a:rPr>
              <a:t>2012</a:t>
            </a:r>
            <a:endParaRPr lang="ja-JP" altLang="en-US" dirty="0">
              <a:latin typeface="Calibri" pitchFamily="34" charset="0"/>
            </a:endParaRPr>
          </a:p>
        </p:txBody>
      </p:sp>
      <p:cxnSp>
        <p:nvCxnSpPr>
          <p:cNvPr id="50" name="直線コネクタ 49"/>
          <p:cNvCxnSpPr/>
          <p:nvPr/>
        </p:nvCxnSpPr>
        <p:spPr>
          <a:xfrm rot="5400000">
            <a:off x="3014663" y="3771900"/>
            <a:ext cx="50022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/>
          <p:cNvCxnSpPr/>
          <p:nvPr/>
        </p:nvCxnSpPr>
        <p:spPr>
          <a:xfrm rot="5400000">
            <a:off x="3443288" y="3771900"/>
            <a:ext cx="50022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コネクタ 75"/>
          <p:cNvCxnSpPr/>
          <p:nvPr/>
        </p:nvCxnSpPr>
        <p:spPr>
          <a:xfrm rot="16200000" flipH="1">
            <a:off x="1526908" y="3645473"/>
            <a:ext cx="5422900" cy="63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コネクタ 76"/>
          <p:cNvCxnSpPr/>
          <p:nvPr/>
        </p:nvCxnSpPr>
        <p:spPr>
          <a:xfrm rot="5400000">
            <a:off x="3883025" y="3822701"/>
            <a:ext cx="50006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コネクタ 77"/>
          <p:cNvCxnSpPr/>
          <p:nvPr/>
        </p:nvCxnSpPr>
        <p:spPr>
          <a:xfrm rot="5400000">
            <a:off x="4312444" y="3820319"/>
            <a:ext cx="5000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/>
          <p:cNvCxnSpPr/>
          <p:nvPr/>
        </p:nvCxnSpPr>
        <p:spPr>
          <a:xfrm rot="5400000">
            <a:off x="4741069" y="3820319"/>
            <a:ext cx="5000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コネクタ 82"/>
          <p:cNvCxnSpPr/>
          <p:nvPr/>
        </p:nvCxnSpPr>
        <p:spPr>
          <a:xfrm rot="5400000">
            <a:off x="5144294" y="3856832"/>
            <a:ext cx="5000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/>
          <p:cNvCxnSpPr/>
          <p:nvPr/>
        </p:nvCxnSpPr>
        <p:spPr>
          <a:xfrm rot="5400000">
            <a:off x="5599906" y="3818732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コネクタ 85"/>
          <p:cNvCxnSpPr/>
          <p:nvPr/>
        </p:nvCxnSpPr>
        <p:spPr>
          <a:xfrm rot="5400000">
            <a:off x="6000750" y="3786188"/>
            <a:ext cx="500221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57" name="テキスト ボックス 98"/>
          <p:cNvSpPr txBox="1">
            <a:spLocks noChangeArrowheads="1"/>
          </p:cNvSpPr>
          <p:nvPr/>
        </p:nvSpPr>
        <p:spPr bwMode="auto">
          <a:xfrm>
            <a:off x="395536" y="3068960"/>
            <a:ext cx="266429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4400" dirty="0" smtClean="0">
                <a:latin typeface="Calibri" pitchFamily="34" charset="0"/>
              </a:rPr>
              <a:t>Nextef-A</a:t>
            </a:r>
            <a:endParaRPr lang="ja-JP" altLang="en-US" sz="4400" dirty="0">
              <a:latin typeface="Calibri" pitchFamily="34" charset="0"/>
            </a:endParaRPr>
          </a:p>
        </p:txBody>
      </p:sp>
      <p:sp>
        <p:nvSpPr>
          <p:cNvPr id="48158" name="テキスト ボックス 99"/>
          <p:cNvSpPr txBox="1">
            <a:spLocks noChangeArrowheads="1"/>
          </p:cNvSpPr>
          <p:nvPr/>
        </p:nvSpPr>
        <p:spPr bwMode="auto">
          <a:xfrm>
            <a:off x="539552" y="3861048"/>
            <a:ext cx="22677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4400" dirty="0" smtClean="0">
                <a:latin typeface="Calibri" pitchFamily="34" charset="0"/>
              </a:rPr>
              <a:t>KT1-B</a:t>
            </a:r>
            <a:endParaRPr lang="ja-JP" altLang="en-US" sz="4400" dirty="0">
              <a:latin typeface="Calibri" pitchFamily="34" charset="0"/>
            </a:endParaRPr>
          </a:p>
        </p:txBody>
      </p:sp>
      <p:cxnSp>
        <p:nvCxnSpPr>
          <p:cNvPr id="122" name="直線コネクタ 121"/>
          <p:cNvCxnSpPr/>
          <p:nvPr/>
        </p:nvCxnSpPr>
        <p:spPr>
          <a:xfrm>
            <a:off x="467544" y="3861048"/>
            <a:ext cx="8143875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右矢印 90"/>
          <p:cNvSpPr/>
          <p:nvPr/>
        </p:nvSpPr>
        <p:spPr>
          <a:xfrm>
            <a:off x="539552" y="5013176"/>
            <a:ext cx="720080" cy="144016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>
              <a:solidFill>
                <a:srgbClr val="00B050"/>
              </a:solidFill>
            </a:endParaRPr>
          </a:p>
        </p:txBody>
      </p:sp>
      <p:sp>
        <p:nvSpPr>
          <p:cNvPr id="48165" name="テキスト ボックス 104"/>
          <p:cNvSpPr txBox="1">
            <a:spLocks noChangeArrowheads="1"/>
          </p:cNvSpPr>
          <p:nvPr/>
        </p:nvSpPr>
        <p:spPr bwMode="auto">
          <a:xfrm>
            <a:off x="179512" y="4653136"/>
            <a:ext cx="21955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KT1 </a:t>
            </a:r>
            <a:r>
              <a:rPr lang="en-US" altLang="ja-JP" dirty="0">
                <a:latin typeface="Calibri" pitchFamily="34" charset="0"/>
                <a:sym typeface="Wingdings" pitchFamily="2" charset="2"/>
              </a:rPr>
              <a:t> B </a:t>
            </a:r>
            <a:r>
              <a:rPr lang="en-US" altLang="ja-JP" dirty="0">
                <a:latin typeface="Calibri" pitchFamily="34" charset="0"/>
              </a:rPr>
              <a:t>connection</a:t>
            </a:r>
            <a:endParaRPr lang="ja-JP" altLang="en-US" dirty="0">
              <a:latin typeface="Calibri" pitchFamily="34" charset="0"/>
            </a:endParaRPr>
          </a:p>
        </p:txBody>
      </p:sp>
      <p:cxnSp>
        <p:nvCxnSpPr>
          <p:cNvPr id="55" name="直線コネクタ 54"/>
          <p:cNvCxnSpPr/>
          <p:nvPr/>
        </p:nvCxnSpPr>
        <p:spPr>
          <a:xfrm rot="16200000" flipH="1">
            <a:off x="4935538" y="3922713"/>
            <a:ext cx="5422900" cy="63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右矢印 67"/>
          <p:cNvSpPr/>
          <p:nvPr/>
        </p:nvSpPr>
        <p:spPr>
          <a:xfrm>
            <a:off x="1331640" y="2420888"/>
            <a:ext cx="1584176" cy="21602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8169" name="テキスト ボックス 97"/>
          <p:cNvSpPr txBox="1">
            <a:spLocks noChangeArrowheads="1"/>
          </p:cNvSpPr>
          <p:nvPr/>
        </p:nvSpPr>
        <p:spPr bwMode="auto">
          <a:xfrm>
            <a:off x="4499992" y="3284984"/>
            <a:ext cx="40324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PC </a:t>
            </a:r>
            <a:r>
              <a:rPr lang="en-US" altLang="ja-JP" dirty="0" smtClean="0">
                <a:latin typeface="Calibri" pitchFamily="34" charset="0"/>
              </a:rPr>
              <a:t>construction and commissioning ??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48170" name="テキスト ボックス 68"/>
          <p:cNvSpPr txBox="1">
            <a:spLocks noChangeArrowheads="1"/>
          </p:cNvSpPr>
          <p:nvPr/>
        </p:nvSpPr>
        <p:spPr bwMode="auto">
          <a:xfrm>
            <a:off x="1403648" y="2132856"/>
            <a:ext cx="145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TD24_Disk #3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67" name="右矢印 66"/>
          <p:cNvSpPr/>
          <p:nvPr/>
        </p:nvSpPr>
        <p:spPr>
          <a:xfrm>
            <a:off x="2483768" y="4941169"/>
            <a:ext cx="1296144" cy="216024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8173" name="テキスト ボックス 103"/>
          <p:cNvSpPr txBox="1">
            <a:spLocks noChangeArrowheads="1"/>
          </p:cNvSpPr>
          <p:nvPr/>
        </p:nvSpPr>
        <p:spPr bwMode="auto">
          <a:xfrm>
            <a:off x="2483768" y="4653136"/>
            <a:ext cx="15121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1</a:t>
            </a:r>
            <a:r>
              <a:rPr lang="en-US" altLang="ja-JP" baseline="30000" dirty="0" smtClean="0">
                <a:latin typeface="Calibri" pitchFamily="34" charset="0"/>
              </a:rPr>
              <a:t>st</a:t>
            </a:r>
            <a:r>
              <a:rPr lang="en-US" altLang="ja-JP" dirty="0" smtClean="0">
                <a:latin typeface="Calibri" pitchFamily="34" charset="0"/>
              </a:rPr>
              <a:t> single-cell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48174" name="テキスト ボックス 104"/>
          <p:cNvSpPr txBox="1">
            <a:spLocks noChangeArrowheads="1"/>
          </p:cNvSpPr>
          <p:nvPr/>
        </p:nvSpPr>
        <p:spPr bwMode="auto">
          <a:xfrm>
            <a:off x="971600" y="5157192"/>
            <a:ext cx="20882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Power into </a:t>
            </a:r>
            <a:r>
              <a:rPr lang="en-US" altLang="ja-JP" dirty="0">
                <a:latin typeface="Calibri" pitchFamily="34" charset="0"/>
              </a:rPr>
              <a:t>shield-B</a:t>
            </a:r>
            <a:endParaRPr lang="ja-JP" altLang="en-US" dirty="0">
              <a:latin typeface="Calibri" pitchFamily="34" charset="0"/>
            </a:endParaRPr>
          </a:p>
        </p:txBody>
      </p:sp>
      <p:cxnSp>
        <p:nvCxnSpPr>
          <p:cNvPr id="94" name="直線コネクタ 93"/>
          <p:cNvCxnSpPr/>
          <p:nvPr/>
        </p:nvCxnSpPr>
        <p:spPr>
          <a:xfrm rot="5400000">
            <a:off x="-1713706" y="3785394"/>
            <a:ext cx="5000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右矢印 94"/>
          <p:cNvSpPr/>
          <p:nvPr/>
        </p:nvSpPr>
        <p:spPr>
          <a:xfrm>
            <a:off x="4716016" y="2132856"/>
            <a:ext cx="1223963" cy="215900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6" name="右矢印 95"/>
          <p:cNvSpPr/>
          <p:nvPr/>
        </p:nvSpPr>
        <p:spPr>
          <a:xfrm>
            <a:off x="5940152" y="2564904"/>
            <a:ext cx="1224136" cy="216024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8" name="右矢印 97"/>
          <p:cNvSpPr/>
          <p:nvPr/>
        </p:nvSpPr>
        <p:spPr>
          <a:xfrm>
            <a:off x="3059832" y="2780928"/>
            <a:ext cx="1368152" cy="216024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8181" name="テキスト ボックス 70"/>
          <p:cNvSpPr txBox="1">
            <a:spLocks noChangeArrowheads="1"/>
          </p:cNvSpPr>
          <p:nvPr/>
        </p:nvSpPr>
        <p:spPr bwMode="auto">
          <a:xfrm>
            <a:off x="2915816" y="2492896"/>
            <a:ext cx="16530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TD24_Disk_R05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99" name="右矢印 98"/>
          <p:cNvSpPr/>
          <p:nvPr/>
        </p:nvSpPr>
        <p:spPr>
          <a:xfrm>
            <a:off x="1187624" y="5445224"/>
            <a:ext cx="877888" cy="182563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>
              <a:solidFill>
                <a:srgbClr val="00B050"/>
              </a:solidFill>
            </a:endParaRPr>
          </a:p>
        </p:txBody>
      </p:sp>
      <p:sp>
        <p:nvSpPr>
          <p:cNvPr id="100" name="右矢印 99"/>
          <p:cNvSpPr/>
          <p:nvPr/>
        </p:nvSpPr>
        <p:spPr>
          <a:xfrm>
            <a:off x="4716016" y="3573016"/>
            <a:ext cx="1224136" cy="216024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>
              <a:solidFill>
                <a:srgbClr val="00B050"/>
              </a:solidFill>
            </a:endParaRPr>
          </a:p>
        </p:txBody>
      </p:sp>
      <p:sp>
        <p:nvSpPr>
          <p:cNvPr id="60" name="日付プレースホルダ 59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2011/5/16</a:t>
            </a:r>
            <a:endParaRPr lang="ja-JP" altLang="en-US"/>
          </a:p>
        </p:txBody>
      </p:sp>
      <p:sp>
        <p:nvSpPr>
          <p:cNvPr id="62" name="スライド番号プレースホルダ 6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8E480B-0525-4880-9919-D75F5E96D8BA}" type="slidenum">
              <a:rPr lang="ja-JP" altLang="en-US" smtClean="0"/>
              <a:pPr>
                <a:defRPr/>
              </a:pPr>
              <a:t>32</a:t>
            </a:fld>
            <a:endParaRPr lang="ja-JP" altLang="en-US"/>
          </a:p>
        </p:txBody>
      </p:sp>
      <p:sp>
        <p:nvSpPr>
          <p:cNvPr id="65" name="フッター プレースホルダ 6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X-band collab meeting at SLAC (T. Higo)</a:t>
            </a:r>
            <a:endParaRPr lang="ja-JP" altLang="en-US"/>
          </a:p>
        </p:txBody>
      </p:sp>
      <p:sp>
        <p:nvSpPr>
          <p:cNvPr id="69" name="右矢印 68"/>
          <p:cNvSpPr/>
          <p:nvPr/>
        </p:nvSpPr>
        <p:spPr>
          <a:xfrm>
            <a:off x="1043608" y="2132856"/>
            <a:ext cx="288032" cy="21602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0" name="テキスト ボックス 68"/>
          <p:cNvSpPr txBox="1">
            <a:spLocks noChangeArrowheads="1"/>
          </p:cNvSpPr>
          <p:nvPr/>
        </p:nvSpPr>
        <p:spPr bwMode="auto">
          <a:xfrm>
            <a:off x="611560" y="1844824"/>
            <a:ext cx="11466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err="1" smtClean="0">
                <a:latin typeface="Calibri" pitchFamily="34" charset="0"/>
              </a:rPr>
              <a:t>Restartup</a:t>
            </a:r>
            <a:r>
              <a:rPr lang="en-US" altLang="ja-JP" dirty="0" smtClean="0">
                <a:latin typeface="Calibri" pitchFamily="34" charset="0"/>
              </a:rPr>
              <a:t> 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71" name="右矢印 70"/>
          <p:cNvSpPr/>
          <p:nvPr/>
        </p:nvSpPr>
        <p:spPr>
          <a:xfrm>
            <a:off x="7236296" y="2924944"/>
            <a:ext cx="1584176" cy="216024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2" name="テキスト ボックス 70"/>
          <p:cNvSpPr txBox="1">
            <a:spLocks noChangeArrowheads="1"/>
          </p:cNvSpPr>
          <p:nvPr/>
        </p:nvSpPr>
        <p:spPr bwMode="auto">
          <a:xfrm>
            <a:off x="4283968" y="1556792"/>
            <a:ext cx="19207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TD24_Disk_R05 ??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73" name="テキスト ボックス 70"/>
          <p:cNvSpPr txBox="1">
            <a:spLocks noChangeArrowheads="1"/>
          </p:cNvSpPr>
          <p:nvPr/>
        </p:nvSpPr>
        <p:spPr bwMode="auto">
          <a:xfrm>
            <a:off x="5868144" y="2276872"/>
            <a:ext cx="18778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Tsinghua -made??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74" name="テキスト ボックス 70"/>
          <p:cNvSpPr txBox="1">
            <a:spLocks noChangeArrowheads="1"/>
          </p:cNvSpPr>
          <p:nvPr/>
        </p:nvSpPr>
        <p:spPr bwMode="auto">
          <a:xfrm>
            <a:off x="7236296" y="2636912"/>
            <a:ext cx="1407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KEK-made ??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75" name="テキスト ボックス 103"/>
          <p:cNvSpPr txBox="1">
            <a:spLocks noChangeArrowheads="1"/>
          </p:cNvSpPr>
          <p:nvPr/>
        </p:nvSpPr>
        <p:spPr bwMode="auto">
          <a:xfrm>
            <a:off x="3779912" y="5013176"/>
            <a:ext cx="15121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2</a:t>
            </a:r>
            <a:r>
              <a:rPr lang="en-US" altLang="ja-JP" baseline="30000" dirty="0" smtClean="0">
                <a:latin typeface="Calibri" pitchFamily="34" charset="0"/>
              </a:rPr>
              <a:t>nd</a:t>
            </a:r>
            <a:r>
              <a:rPr lang="en-US" altLang="ja-JP" dirty="0" smtClean="0">
                <a:latin typeface="Calibri" pitchFamily="34" charset="0"/>
              </a:rPr>
              <a:t> single-cell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79" name="右矢印 78"/>
          <p:cNvSpPr/>
          <p:nvPr/>
        </p:nvSpPr>
        <p:spPr>
          <a:xfrm>
            <a:off x="3779912" y="5301208"/>
            <a:ext cx="1296144" cy="216024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0" name="右矢印 79"/>
          <p:cNvSpPr/>
          <p:nvPr/>
        </p:nvSpPr>
        <p:spPr>
          <a:xfrm>
            <a:off x="5076056" y="5733256"/>
            <a:ext cx="1080120" cy="216024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1" name="テキスト ボックス 103"/>
          <p:cNvSpPr txBox="1">
            <a:spLocks noChangeArrowheads="1"/>
          </p:cNvSpPr>
          <p:nvPr/>
        </p:nvSpPr>
        <p:spPr bwMode="auto">
          <a:xfrm>
            <a:off x="5004048" y="5373216"/>
            <a:ext cx="15121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3</a:t>
            </a:r>
            <a:r>
              <a:rPr lang="en-US" altLang="ja-JP" baseline="30000" dirty="0" smtClean="0">
                <a:latin typeface="Calibri" pitchFamily="34" charset="0"/>
              </a:rPr>
              <a:t>rd</a:t>
            </a:r>
            <a:r>
              <a:rPr lang="en-US" altLang="ja-JP" dirty="0" smtClean="0">
                <a:latin typeface="Calibri" pitchFamily="34" charset="0"/>
              </a:rPr>
              <a:t> single-cell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85" name="右矢印 84"/>
          <p:cNvSpPr/>
          <p:nvPr/>
        </p:nvSpPr>
        <p:spPr>
          <a:xfrm>
            <a:off x="6372200" y="4941168"/>
            <a:ext cx="2304256" cy="216024"/>
          </a:xfrm>
          <a:prstGeom prst="rightArrow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7" name="右矢印 86"/>
          <p:cNvSpPr/>
          <p:nvPr/>
        </p:nvSpPr>
        <p:spPr>
          <a:xfrm>
            <a:off x="5796136" y="3573016"/>
            <a:ext cx="2736304" cy="216024"/>
          </a:xfrm>
          <a:prstGeom prst="rightArrow">
            <a:avLst/>
          </a:prstGeom>
          <a:noFill/>
          <a:ln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1560" y="2204864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Preparation of basic test setup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33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Test coupons for surface inspection</a:t>
            </a:r>
            <a:endParaRPr kumimoji="1" lang="ja-JP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2889299" cy="2274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テキスト ボックス 5"/>
          <p:cNvSpPr txBox="1"/>
          <p:nvPr/>
        </p:nvSpPr>
        <p:spPr>
          <a:xfrm>
            <a:off x="4283968" y="1628800"/>
            <a:ext cx="43204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indent="-361950">
              <a:buFont typeface="Arial" pitchFamily="34" charset="0"/>
              <a:buChar char="•"/>
            </a:pPr>
            <a:r>
              <a:rPr kumimoji="1" lang="en-US" altLang="ja-JP" sz="2400" dirty="0" smtClean="0">
                <a:solidFill>
                  <a:srgbClr val="FF0000"/>
                </a:solidFill>
              </a:rPr>
              <a:t>We want to study various surface and crystal features related to many treatments</a:t>
            </a:r>
          </a:p>
          <a:p>
            <a:pPr marL="361950" indent="-361950">
              <a:buFont typeface="Arial" pitchFamily="34" charset="0"/>
              <a:buChar char="•"/>
            </a:pPr>
            <a:endParaRPr lang="en-US" altLang="ja-JP" sz="2400" dirty="0">
              <a:solidFill>
                <a:srgbClr val="FF0000"/>
              </a:solidFill>
            </a:endParaRPr>
          </a:p>
          <a:p>
            <a:pPr marL="361950" indent="-361950">
              <a:buFont typeface="Arial" pitchFamily="34" charset="0"/>
              <a:buChar char="•"/>
            </a:pPr>
            <a:r>
              <a:rPr kumimoji="1" lang="en-US" altLang="ja-JP" sz="2400" dirty="0" smtClean="0">
                <a:solidFill>
                  <a:srgbClr val="FF0000"/>
                </a:solidFill>
              </a:rPr>
              <a:t>Milling / turning</a:t>
            </a:r>
          </a:p>
          <a:p>
            <a:pPr marL="361950" indent="-361950">
              <a:buFont typeface="Arial" pitchFamily="34" charset="0"/>
              <a:buChar char="•"/>
            </a:pPr>
            <a:r>
              <a:rPr lang="en-US" altLang="ja-JP" sz="2400" dirty="0" smtClean="0">
                <a:solidFill>
                  <a:srgbClr val="FF0000"/>
                </a:solidFill>
              </a:rPr>
              <a:t>Light / heavy CP</a:t>
            </a:r>
          </a:p>
          <a:p>
            <a:pPr marL="361950" indent="-361950">
              <a:buFont typeface="Arial" pitchFamily="34" charset="0"/>
              <a:buChar char="•"/>
            </a:pPr>
            <a:r>
              <a:rPr lang="en-US" altLang="ja-JP" sz="2400" dirty="0" smtClean="0">
                <a:solidFill>
                  <a:srgbClr val="FF0000"/>
                </a:solidFill>
              </a:rPr>
              <a:t>Edge change due to high temperature process</a:t>
            </a:r>
            <a:endParaRPr lang="en-US" altLang="ja-JP" sz="2400" dirty="0">
              <a:solidFill>
                <a:srgbClr val="FF0000"/>
              </a:solidFill>
            </a:endParaRPr>
          </a:p>
          <a:p>
            <a:pPr marL="361950" indent="-361950">
              <a:buFont typeface="Arial" pitchFamily="34" charset="0"/>
              <a:buChar char="•"/>
            </a:pPr>
            <a:r>
              <a:rPr lang="en-US" altLang="ja-JP" sz="2400" dirty="0" smtClean="0">
                <a:solidFill>
                  <a:srgbClr val="FF0000"/>
                </a:solidFill>
              </a:rPr>
              <a:t>Crystal growth on </a:t>
            </a:r>
            <a:r>
              <a:rPr lang="en-US" altLang="ja-JP" sz="2400" dirty="0" err="1" smtClean="0">
                <a:solidFill>
                  <a:srgbClr val="FF0000"/>
                </a:solidFill>
              </a:rPr>
              <a:t>vac</a:t>
            </a:r>
            <a:r>
              <a:rPr lang="en-US" altLang="ja-JP" sz="2400" dirty="0" smtClean="0">
                <a:solidFill>
                  <a:srgbClr val="FF0000"/>
                </a:solidFill>
              </a:rPr>
              <a:t>/gas at high temperature</a:t>
            </a:r>
          </a:p>
          <a:p>
            <a:pPr marL="361950" indent="-361950">
              <a:buFont typeface="Arial" pitchFamily="34" charset="0"/>
              <a:buChar char="•"/>
            </a:pPr>
            <a:r>
              <a:rPr lang="en-US" altLang="ja-JP" sz="2400" dirty="0" smtClean="0">
                <a:solidFill>
                  <a:srgbClr val="FF0000"/>
                </a:solidFill>
              </a:rPr>
              <a:t>Etc.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83568" y="4437112"/>
            <a:ext cx="3528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indent="-361950"/>
            <a:r>
              <a:rPr kumimoji="1" lang="en-US" altLang="ja-JP" sz="2400" dirty="0" smtClean="0">
                <a:solidFill>
                  <a:srgbClr val="00B0F0"/>
                </a:solidFill>
              </a:rPr>
              <a:t>Suitable to the present situation with very limited power availability??</a:t>
            </a:r>
            <a:endParaRPr lang="en-US" altLang="ja-JP" sz="2400" dirty="0" smtClean="0">
              <a:solidFill>
                <a:srgbClr val="00B0F0"/>
              </a:solidFill>
            </a:endParaRPr>
          </a:p>
        </p:txBody>
      </p:sp>
      <p:cxnSp>
        <p:nvCxnSpPr>
          <p:cNvPr id="9" name="直線矢印コネクタ 8"/>
          <p:cNvCxnSpPr/>
          <p:nvPr/>
        </p:nvCxnSpPr>
        <p:spPr>
          <a:xfrm rot="10800000" flipV="1">
            <a:off x="2771800" y="1196752"/>
            <a:ext cx="2016224" cy="1800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日付プレースホル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34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Single-cell setup for </a:t>
            </a:r>
            <a:r>
              <a:rPr kumimoji="1" lang="en-US" altLang="ja-JP" dirty="0" err="1" smtClean="0"/>
              <a:t>undamped</a:t>
            </a:r>
            <a:r>
              <a:rPr kumimoji="1" lang="en-US" altLang="ja-JP" dirty="0" smtClean="0"/>
              <a:t> / damped </a:t>
            </a:r>
            <a:endParaRPr kumimoji="1" lang="ja-JP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340768"/>
            <a:ext cx="313372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196752"/>
            <a:ext cx="32766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線矢印コネクタ 5"/>
          <p:cNvCxnSpPr/>
          <p:nvPr/>
        </p:nvCxnSpPr>
        <p:spPr>
          <a:xfrm rot="5400000" flipH="1" flipV="1">
            <a:off x="971600" y="3573016"/>
            <a:ext cx="1728192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755576" y="4797152"/>
            <a:ext cx="7560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The center cel</a:t>
            </a:r>
            <a:r>
              <a:rPr lang="en-US" altLang="ja-JP" sz="2400" dirty="0" smtClean="0">
                <a:solidFill>
                  <a:srgbClr val="FF0000"/>
                </a:solidFill>
              </a:rPr>
              <a:t>l will be </a:t>
            </a:r>
          </a:p>
          <a:p>
            <a:r>
              <a:rPr lang="en-US" altLang="ja-JP" sz="2400" dirty="0" smtClean="0">
                <a:solidFill>
                  <a:srgbClr val="FF0000"/>
                </a:solidFill>
              </a:rPr>
              <a:t>     Valery-Higashi high-shunt impedance cell</a:t>
            </a:r>
            <a:r>
              <a:rPr lang="ja-JP" altLang="en-US" sz="2400" dirty="0" smtClean="0">
                <a:solidFill>
                  <a:srgbClr val="FF0000"/>
                </a:solidFill>
              </a:rPr>
              <a:t>  </a:t>
            </a:r>
            <a:r>
              <a:rPr lang="en-US" altLang="ja-JP" sz="2400" dirty="0" smtClean="0">
                <a:solidFill>
                  <a:srgbClr val="FF0000"/>
                </a:solidFill>
              </a:rPr>
              <a:t>or T24</a:t>
            </a:r>
          </a:p>
          <a:p>
            <a:r>
              <a:rPr lang="en-US" altLang="ja-JP" sz="2400" dirty="0">
                <a:solidFill>
                  <a:srgbClr val="FF0000"/>
                </a:solidFill>
              </a:rPr>
              <a:t> </a:t>
            </a:r>
            <a:r>
              <a:rPr lang="en-US" altLang="ja-JP" sz="2400" dirty="0" smtClean="0">
                <a:solidFill>
                  <a:srgbClr val="FF0000"/>
                </a:solidFill>
              </a:rPr>
              <a:t>     and with or without heavy damping waveguides.</a:t>
            </a:r>
          </a:p>
          <a:p>
            <a:r>
              <a:rPr lang="en-US" altLang="ja-JP" sz="2400" dirty="0" smtClean="0">
                <a:solidFill>
                  <a:srgbClr val="FF0000"/>
                </a:solidFill>
              </a:rPr>
              <a:t>Thinking to make the same setup for SLAC and KEK.</a:t>
            </a:r>
          </a:p>
        </p:txBody>
      </p:sp>
      <p:sp>
        <p:nvSpPr>
          <p:cNvPr id="8" name="日付プレースホル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35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-171400"/>
            <a:ext cx="8839200" cy="1143000"/>
          </a:xfrm>
        </p:spPr>
        <p:txBody>
          <a:bodyPr/>
          <a:lstStyle/>
          <a:p>
            <a:r>
              <a:rPr lang="en-US" sz="4000" dirty="0"/>
              <a:t>Reusable coupler: TM</a:t>
            </a:r>
            <a:r>
              <a:rPr lang="en-US" sz="4000" baseline="-25000" dirty="0"/>
              <a:t>01</a:t>
            </a:r>
            <a:r>
              <a:rPr lang="en-US" sz="4000" dirty="0"/>
              <a:t> Mode Launcher</a:t>
            </a:r>
            <a:endParaRPr lang="ru-RU" sz="4000" dirty="0"/>
          </a:p>
        </p:txBody>
      </p:sp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755576" y="3861048"/>
            <a:ext cx="426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Surface electric fields in the mode launcher </a:t>
            </a:r>
            <a:r>
              <a:rPr lang="en-US" dirty="0" err="1">
                <a:latin typeface="Calibri" pitchFamily="34" charset="0"/>
              </a:rPr>
              <a:t>E</a:t>
            </a:r>
            <a:r>
              <a:rPr lang="en-US" baseline="-25000" dirty="0" err="1">
                <a:latin typeface="Calibri" pitchFamily="34" charset="0"/>
              </a:rPr>
              <a:t>max</a:t>
            </a:r>
            <a:r>
              <a:rPr lang="en-US" dirty="0">
                <a:latin typeface="Calibri" pitchFamily="34" charset="0"/>
              </a:rPr>
              <a:t>= 49 MV/m for 100 MW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67544" y="4941168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>
                <a:solidFill>
                  <a:srgbClr val="FF0000"/>
                </a:solidFill>
              </a:rPr>
              <a:t>SLAC made a set of l</a:t>
            </a:r>
            <a:r>
              <a:rPr kumimoji="1" lang="en-US" altLang="ja-JP" sz="2800" dirty="0" smtClean="0">
                <a:solidFill>
                  <a:srgbClr val="FF0000"/>
                </a:solidFill>
              </a:rPr>
              <a:t>aunchers for KEK basic tests.</a:t>
            </a:r>
          </a:p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KEK will prepare single cell test setups.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076056" y="3068960"/>
            <a:ext cx="1952625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Single Cu SW Structure"/>
          <p:cNvPicPr>
            <a:picLocks noChangeAspect="1" noChangeArrowheads="1"/>
          </p:cNvPicPr>
          <p:nvPr/>
        </p:nvPicPr>
        <p:blipFill>
          <a:blip r:embed="rId4" cstate="print"/>
          <a:srcRect t="7567" b="15501"/>
          <a:stretch>
            <a:fillRect/>
          </a:stretch>
        </p:blipFill>
        <p:spPr bwMode="auto">
          <a:xfrm>
            <a:off x="6300192" y="908720"/>
            <a:ext cx="2058980" cy="1409700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 l="3448"/>
          <a:stretch>
            <a:fillRect/>
          </a:stretch>
        </p:blipFill>
        <p:spPr bwMode="auto">
          <a:xfrm flipH="1">
            <a:off x="5868144" y="2420888"/>
            <a:ext cx="2666698" cy="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16" name="フッター プレースホルダ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pic>
        <p:nvPicPr>
          <p:cNvPr id="9218" name="Picture 2" descr="C:\Higo\2011\Report and Papers\110516 SLAC Collaboration meeting\Mode launch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1052736"/>
            <a:ext cx="3888432" cy="2675802"/>
          </a:xfrm>
          <a:prstGeom prst="rect">
            <a:avLst/>
          </a:prstGeom>
          <a:noFill/>
        </p:spPr>
      </p:pic>
    </p:spTree>
  </p:cSld>
  <p:clrMapOvr>
    <a:masterClrMapping/>
  </p:clrMapOvr>
  <p:transition advTm="15156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9" descr="Single Cu SW Structure"/>
          <p:cNvPicPr>
            <a:picLocks noChangeAspect="1" noChangeArrowheads="1"/>
          </p:cNvPicPr>
          <p:nvPr/>
        </p:nvPicPr>
        <p:blipFill>
          <a:blip r:embed="rId3" cstate="print"/>
          <a:srcRect t="7567" b="15501"/>
          <a:stretch>
            <a:fillRect/>
          </a:stretch>
        </p:blipFill>
        <p:spPr bwMode="auto">
          <a:xfrm>
            <a:off x="5004048" y="4797152"/>
            <a:ext cx="2058980" cy="1409700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2" cy="1124744"/>
          </a:xfrm>
        </p:spPr>
        <p:txBody>
          <a:bodyPr>
            <a:noAutofit/>
          </a:bodyPr>
          <a:lstStyle/>
          <a:p>
            <a:r>
              <a:rPr lang="en-US" altLang="ja-JP" sz="3600" dirty="0" smtClean="0"/>
              <a:t>Systematic study on surface treatment is planned in collaboration</a:t>
            </a:r>
            <a:endParaRPr kumimoji="1" lang="ja-JP" altLang="en-US" sz="3600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37</a:t>
            </a:fld>
            <a:endParaRPr kumimoji="1" lang="ja-JP" altLang="en-US"/>
          </a:p>
        </p:txBody>
      </p:sp>
      <p:pic>
        <p:nvPicPr>
          <p:cNvPr id="1028" name="図 3" descr="\\cern.ch\dfs\Users\m\maichele\Desktop\Meeting 2008.07.09\SLAC_strich5_Orien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1484784"/>
            <a:ext cx="187985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1556792"/>
            <a:ext cx="1728192" cy="1291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テキスト ボックス 9"/>
          <p:cNvSpPr txBox="1"/>
          <p:nvPr/>
        </p:nvSpPr>
        <p:spPr>
          <a:xfrm>
            <a:off x="3059832" y="2852936"/>
            <a:ext cx="3384376" cy="243143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FF0000"/>
                </a:solidFill>
              </a:rPr>
              <a:t>Cutting, HIP, purity, heat treatment, CP, EP, etc.</a:t>
            </a:r>
          </a:p>
          <a:p>
            <a:pPr algn="ctr"/>
            <a:r>
              <a:rPr lang="en-US" altLang="ja-JP" sz="2400" dirty="0" smtClean="0"/>
              <a:t>w</a:t>
            </a:r>
            <a:r>
              <a:rPr kumimoji="1" lang="en-US" altLang="ja-JP" sz="2400" dirty="0" smtClean="0"/>
              <a:t>ith using LG (high purity large grain material) </a:t>
            </a:r>
          </a:p>
          <a:p>
            <a:pPr algn="ctr"/>
            <a:r>
              <a:rPr kumimoji="1" lang="en-US" altLang="ja-JP" sz="2400" dirty="0" smtClean="0"/>
              <a:t>in coupon or single cell setup</a:t>
            </a:r>
            <a:r>
              <a:rPr kumimoji="1" lang="en-US" altLang="ja-JP" sz="3200" dirty="0" smtClean="0"/>
              <a:t> </a:t>
            </a:r>
            <a:endParaRPr kumimoji="1" lang="ja-JP" altLang="en-US" sz="24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95536" y="3212976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VAC furnace</a:t>
            </a:r>
            <a:endParaRPr kumimoji="1" lang="ja-JP" altLang="en-US" sz="24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95536" y="5445224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/>
              <a:t>Hydrogen</a:t>
            </a:r>
            <a:r>
              <a:rPr kumimoji="1" lang="en-US" altLang="ja-JP" sz="2400" dirty="0" smtClean="0"/>
              <a:t> furnace</a:t>
            </a:r>
            <a:endParaRPr kumimoji="1" lang="ja-JP" altLang="en-US" sz="24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876256" y="3284984"/>
            <a:ext cx="20527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/>
              <a:t>Crystal orientation</a:t>
            </a:r>
          </a:p>
          <a:p>
            <a:pPr algn="ctr"/>
            <a:r>
              <a:rPr kumimoji="1" lang="en-US" altLang="ja-JP" sz="2400" dirty="0" smtClean="0"/>
              <a:t>SEM &amp; X-ray</a:t>
            </a:r>
          </a:p>
          <a:p>
            <a:pPr algn="ctr"/>
            <a:r>
              <a:rPr lang="en-US" altLang="ja-JP" sz="2400" dirty="0" smtClean="0"/>
              <a:t>Field Emission Microscope</a:t>
            </a:r>
          </a:p>
        </p:txBody>
      </p:sp>
      <p:pic>
        <p:nvPicPr>
          <p:cNvPr id="10242" name="Picture 2" descr="C:\Higo\2011\Report and Papers\110516 SLAC Collaboration meeting\VAC furnace surfac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1412776"/>
            <a:ext cx="2305359" cy="1800200"/>
          </a:xfrm>
          <a:prstGeom prst="rect">
            <a:avLst/>
          </a:prstGeom>
          <a:noFill/>
        </p:spPr>
      </p:pic>
      <p:pic>
        <p:nvPicPr>
          <p:cNvPr id="10243" name="Picture 3" descr="C:\Higo\2011\Report and Papers\110516 SLAC Collaboration meeting\Hydrogen furnace surfac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3717032"/>
            <a:ext cx="2304256" cy="1747079"/>
          </a:xfrm>
          <a:prstGeom prst="rect">
            <a:avLst/>
          </a:prstGeom>
          <a:noFill/>
        </p:spPr>
      </p:pic>
    </p:spTree>
  </p:cSld>
  <p:clrMapOvr>
    <a:masterClrMapping/>
  </p:clrMapOvr>
  <p:transition advTm="73625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en-US" altLang="ja-JP" sz="3600" dirty="0" smtClean="0"/>
              <a:t>I</a:t>
            </a:r>
            <a:r>
              <a:rPr kumimoji="1" lang="en-US" altLang="ja-JP" sz="3600" dirty="0" smtClean="0"/>
              <a:t>n-situ inspection of pulse heating sample</a:t>
            </a:r>
            <a:br>
              <a:rPr kumimoji="1" lang="en-US" altLang="ja-JP" sz="3600" dirty="0" smtClean="0"/>
            </a:br>
            <a:r>
              <a:rPr lang="en-US" altLang="ja-JP" sz="3600" dirty="0" smtClean="0"/>
              <a:t>collaboration between SLAC and KEK</a:t>
            </a:r>
            <a:endParaRPr kumimoji="1" lang="ja-JP" altLang="en-US" sz="3600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38</a:t>
            </a:fld>
            <a:endParaRPr kumimoji="1" lang="ja-JP" altLang="en-US"/>
          </a:p>
        </p:txBody>
      </p:sp>
      <p:pic>
        <p:nvPicPr>
          <p:cNvPr id="11267" name="Picture 3" descr="C:\Higo\2011\Report and Papers\110516 SLAC Collaboration meeting\In-situ inspection setu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84784"/>
            <a:ext cx="6332562" cy="4164658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1187624" y="5733256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Already shipped to SLAC to be installed.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altLang="ja-JP" sz="4000" b="1" i="1" dirty="0">
                <a:latin typeface="Times New Roman" pitchFamily="18" charset="0"/>
              </a:rPr>
              <a:t>1C-SW-A3.75-T2.60-Cu/Mo-clamped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4509120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/>
              <a:t>Test with other materials than copper, such as stainless steel and molybdenum for higher gradient. </a:t>
            </a:r>
          </a:p>
          <a:p>
            <a:pPr algn="ctr"/>
            <a:r>
              <a:rPr kumimoji="1" lang="en-US" altLang="ja-JP" sz="2800" dirty="0" smtClean="0"/>
              <a:t>KEK supplies the test setups without high temperature bonding but with knife-edge ring to vacuum seal.</a:t>
            </a:r>
            <a:endParaRPr kumimoji="1" lang="ja-JP" altLang="en-US" sz="2800" dirty="0"/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39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pic>
        <p:nvPicPr>
          <p:cNvPr id="8194" name="Picture 2" descr="C:\Higo\2011\Report and Papers\110516 SLAC Collaboration meeting\Higashi bimetal cell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340768"/>
            <a:ext cx="3672408" cy="2752389"/>
          </a:xfrm>
          <a:prstGeom prst="rect">
            <a:avLst/>
          </a:prstGeom>
          <a:noFill/>
        </p:spPr>
      </p:pic>
      <p:pic>
        <p:nvPicPr>
          <p:cNvPr id="8195" name="Picture 3" descr="C:\Higo\2011\Report and Papers\110516 SLAC Collaboration meeting\Higashi bimetal cell stac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628800"/>
            <a:ext cx="3357809" cy="2523891"/>
          </a:xfrm>
          <a:prstGeom prst="rect">
            <a:avLst/>
          </a:prstGeom>
          <a:noFill/>
        </p:spPr>
      </p:pic>
    </p:spTree>
  </p:cSld>
  <p:clrMapOvr>
    <a:masterClrMapping/>
  </p:clrMapOvr>
  <p:transition advTm="27109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36104"/>
          </a:xfrm>
        </p:spPr>
        <p:txBody>
          <a:bodyPr/>
          <a:lstStyle/>
          <a:p>
            <a:r>
              <a:rPr lang="en-US" altLang="ja-JP" dirty="0" smtClean="0"/>
              <a:t>E</a:t>
            </a:r>
            <a:r>
              <a:rPr kumimoji="1" lang="en-US" altLang="ja-JP" dirty="0" smtClean="0"/>
              <a:t>arthquake and Tsunami for Japan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259632" y="1124744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Japanese saying</a:t>
            </a:r>
          </a:p>
          <a:p>
            <a:r>
              <a:rPr lang="en-US" altLang="ja-JP" sz="2400" dirty="0" smtClean="0"/>
              <a:t>    1</a:t>
            </a:r>
            <a:r>
              <a:rPr lang="en-US" altLang="ja-JP" sz="2400" baseline="30000" dirty="0" smtClean="0"/>
              <a:t>st</a:t>
            </a:r>
            <a:r>
              <a:rPr lang="en-US" altLang="ja-JP" sz="2400" dirty="0" smtClean="0"/>
              <a:t> Earthquake 2</a:t>
            </a:r>
            <a:r>
              <a:rPr lang="en-US" altLang="ja-JP" sz="2400" baseline="30000" dirty="0" smtClean="0"/>
              <a:t>nd</a:t>
            </a:r>
            <a:r>
              <a:rPr lang="en-US" altLang="ja-JP" sz="2400" dirty="0" smtClean="0"/>
              <a:t> Thunder 3</a:t>
            </a:r>
            <a:r>
              <a:rPr lang="en-US" altLang="ja-JP" sz="2400" baseline="30000" dirty="0" smtClean="0"/>
              <a:t>rd</a:t>
            </a:r>
            <a:r>
              <a:rPr lang="en-US" altLang="ja-JP" sz="2400" dirty="0" smtClean="0"/>
              <a:t> Fire 4</a:t>
            </a:r>
            <a:r>
              <a:rPr lang="en-US" altLang="ja-JP" sz="2400" baseline="30000" dirty="0" smtClean="0"/>
              <a:t>th</a:t>
            </a:r>
            <a:r>
              <a:rPr lang="en-US" altLang="ja-JP" sz="2400" dirty="0" smtClean="0"/>
              <a:t> Father </a:t>
            </a:r>
            <a:endParaRPr kumimoji="1" lang="ja-JP" altLang="en-US" sz="24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39552" y="2132856"/>
            <a:ext cx="76328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Vibration</a:t>
            </a:r>
          </a:p>
          <a:p>
            <a:r>
              <a:rPr lang="en-US" altLang="ja-JP" sz="2400" dirty="0" smtClean="0"/>
              <a:t>   </a:t>
            </a:r>
            <a:r>
              <a:rPr kumimoji="1" lang="en-US" altLang="ja-JP" sz="2400" dirty="0" smtClean="0"/>
              <a:t> </a:t>
            </a:r>
            <a:r>
              <a:rPr lang="en-US" altLang="ja-JP" sz="2400" dirty="0" smtClean="0"/>
              <a:t> L</a:t>
            </a:r>
            <a:r>
              <a:rPr kumimoji="1" lang="en-US" altLang="ja-JP" sz="2400" dirty="0" smtClean="0"/>
              <a:t>evel 6 at Tsukuba</a:t>
            </a:r>
          </a:p>
          <a:p>
            <a:r>
              <a:rPr lang="en-US" altLang="ja-JP" sz="2400" dirty="0" smtClean="0"/>
              <a:t>     My largest one in my life feeling actually fear</a:t>
            </a:r>
          </a:p>
          <a:p>
            <a:r>
              <a:rPr lang="en-US" altLang="ja-JP" sz="2400" dirty="0" smtClean="0"/>
              <a:t>     Still occur frequent little/medium ones</a:t>
            </a:r>
          </a:p>
          <a:p>
            <a:r>
              <a:rPr lang="en-US" altLang="ja-JP" sz="2400" dirty="0" smtClean="0">
                <a:solidFill>
                  <a:srgbClr val="FF0000"/>
                </a:solidFill>
              </a:rPr>
              <a:t>Tsunami</a:t>
            </a:r>
          </a:p>
          <a:p>
            <a:r>
              <a:rPr lang="en-US" altLang="ja-JP" sz="2400" dirty="0" smtClean="0"/>
              <a:t>      The biggest in 1000 years</a:t>
            </a:r>
          </a:p>
          <a:p>
            <a:r>
              <a:rPr lang="en-US" altLang="ja-JP" sz="2400" dirty="0" smtClean="0"/>
              <a:t>      No direct damage to most of Japan</a:t>
            </a:r>
          </a:p>
          <a:p>
            <a:r>
              <a:rPr lang="en-US" altLang="ja-JP" sz="2400" dirty="0" smtClean="0"/>
              <a:t>      Severe damage to Fukushima nuclear plants</a:t>
            </a:r>
          </a:p>
          <a:p>
            <a:r>
              <a:rPr lang="en-US" altLang="ja-JP" sz="2400" dirty="0" smtClean="0"/>
              <a:t>          </a:t>
            </a:r>
            <a:r>
              <a:rPr lang="en-US" altLang="ja-JP" sz="2400" dirty="0" smtClean="0">
                <a:sym typeface="Wingdings" pitchFamily="2" charset="2"/>
              </a:rPr>
              <a:t></a:t>
            </a:r>
            <a:r>
              <a:rPr lang="en-US" altLang="ja-JP" sz="2400" dirty="0" smtClean="0"/>
              <a:t>Shortage of electricity</a:t>
            </a:r>
          </a:p>
          <a:p>
            <a:r>
              <a:rPr lang="en-US" altLang="ja-JP" sz="2400" dirty="0" smtClean="0"/>
              <a:t>          </a:t>
            </a:r>
            <a:r>
              <a:rPr lang="en-US" altLang="ja-JP" sz="2400" dirty="0" smtClean="0">
                <a:sym typeface="Wingdings" pitchFamily="2" charset="2"/>
              </a:rPr>
              <a:t></a:t>
            </a:r>
            <a:r>
              <a:rPr lang="en-US" altLang="ja-JP" sz="2400" dirty="0" smtClean="0"/>
              <a:t>Spread of radioactive materials</a:t>
            </a:r>
          </a:p>
          <a:p>
            <a:r>
              <a:rPr lang="en-US" altLang="ja-JP" sz="2400" dirty="0" smtClean="0"/>
              <a:t>      Still several-month program for securely preservation</a:t>
            </a:r>
            <a:endParaRPr lang="ja-JP" altLang="en-US" sz="2400" dirty="0" smtClean="0"/>
          </a:p>
        </p:txBody>
      </p:sp>
      <p:sp>
        <p:nvSpPr>
          <p:cNvPr id="9" name="角丸四角形 8"/>
          <p:cNvSpPr/>
          <p:nvPr/>
        </p:nvSpPr>
        <p:spPr>
          <a:xfrm>
            <a:off x="1115616" y="1052736"/>
            <a:ext cx="6264696" cy="100811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Structure parts fabrication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824536"/>
          </a:xfrm>
        </p:spPr>
        <p:txBody>
          <a:bodyPr>
            <a:normAutofit fontScale="77500" lnSpcReduction="20000"/>
          </a:bodyPr>
          <a:lstStyle/>
          <a:p>
            <a:r>
              <a:rPr kumimoji="1" lang="en-US" altLang="ja-JP" dirty="0" smtClean="0">
                <a:solidFill>
                  <a:srgbClr val="00B0F0"/>
                </a:solidFill>
              </a:rPr>
              <a:t>TD24R05</a:t>
            </a:r>
          </a:p>
          <a:p>
            <a:pPr lvl="1"/>
            <a:r>
              <a:rPr lang="en-US" altLang="ja-JP" dirty="0" smtClean="0"/>
              <a:t>All done but many of disks, especially after earthquake, are not good in flatness.</a:t>
            </a:r>
          </a:p>
          <a:p>
            <a:pPr lvl="1"/>
            <a:r>
              <a:rPr lang="en-US" altLang="ja-JP" dirty="0" smtClean="0"/>
              <a:t>Under thinking to apply additional cut at both end flat surfaces</a:t>
            </a:r>
          </a:p>
          <a:p>
            <a:r>
              <a:rPr kumimoji="1" lang="en-US" altLang="ja-JP" dirty="0" smtClean="0">
                <a:solidFill>
                  <a:srgbClr val="00B0F0"/>
                </a:solidFill>
              </a:rPr>
              <a:t>TD24R05(for KEK assembly)</a:t>
            </a:r>
          </a:p>
          <a:p>
            <a:pPr lvl="1"/>
            <a:r>
              <a:rPr lang="en-US" altLang="ja-JP" dirty="0" smtClean="0"/>
              <a:t>Practical strategy is under discussion.</a:t>
            </a:r>
            <a:endParaRPr kumimoji="1" lang="en-US" altLang="ja-JP" dirty="0" smtClean="0"/>
          </a:p>
          <a:p>
            <a:r>
              <a:rPr lang="en-US" altLang="ja-JP" dirty="0" smtClean="0">
                <a:solidFill>
                  <a:srgbClr val="00B0F0"/>
                </a:solidFill>
              </a:rPr>
              <a:t>TD24R05(12GHz)</a:t>
            </a:r>
          </a:p>
          <a:p>
            <a:pPr lvl="1"/>
            <a:r>
              <a:rPr lang="en-US" altLang="ja-JP" dirty="0" smtClean="0"/>
              <a:t>Will start right after 11.4GHz TD24R05.</a:t>
            </a:r>
            <a:endParaRPr lang="ja-JP" altLang="en-US" dirty="0" smtClean="0"/>
          </a:p>
          <a:p>
            <a:r>
              <a:rPr kumimoji="1" lang="en-US" altLang="ja-JP" dirty="0" smtClean="0">
                <a:solidFill>
                  <a:srgbClr val="00B0F0"/>
                </a:solidFill>
              </a:rPr>
              <a:t>DDSA(12GHz)</a:t>
            </a:r>
          </a:p>
          <a:p>
            <a:pPr lvl="1"/>
            <a:r>
              <a:rPr lang="en-US" altLang="ja-JP" dirty="0" smtClean="0"/>
              <a:t>Some of the features, relaxed roughness, finite steps, shorter cell design, are under discussion.</a:t>
            </a:r>
          </a:p>
          <a:p>
            <a:pPr lvl="1"/>
            <a:r>
              <a:rPr lang="en-US" altLang="ja-JP" dirty="0" smtClean="0"/>
              <a:t>Test cell cut was proposed to be discussed finally in Oct. this year.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40</a:t>
            </a:fld>
            <a:endParaRPr kumimoji="1" lang="ja-JP" altLang="en-US"/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KEK fabrication of whole structure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kumimoji="1" lang="en-US" altLang="ja-JP" dirty="0" smtClean="0">
                <a:solidFill>
                  <a:srgbClr val="00B0F0"/>
                </a:solidFill>
              </a:rPr>
              <a:t>Aim </a:t>
            </a:r>
          </a:p>
          <a:p>
            <a:pPr lvl="1"/>
            <a:r>
              <a:rPr lang="en-US" altLang="ja-JP" dirty="0" smtClean="0"/>
              <a:t>Make the whole structure in Japan lead by KEK </a:t>
            </a:r>
          </a:p>
          <a:p>
            <a:pPr lvl="1"/>
            <a:r>
              <a:rPr lang="en-US" altLang="ja-JP" dirty="0" smtClean="0"/>
              <a:t>Within this fiscal year for KEK to get the </a:t>
            </a:r>
            <a:r>
              <a:rPr lang="en-US" altLang="ja-JP" smtClean="0"/>
              <a:t>actual fabrication</a:t>
            </a:r>
            <a:endParaRPr lang="en-US" altLang="ja-JP" dirty="0" smtClean="0"/>
          </a:p>
          <a:p>
            <a:r>
              <a:rPr kumimoji="1" lang="en-US" altLang="ja-JP" dirty="0" smtClean="0">
                <a:solidFill>
                  <a:srgbClr val="00B0F0"/>
                </a:solidFill>
              </a:rPr>
              <a:t>Practical </a:t>
            </a:r>
          </a:p>
          <a:p>
            <a:pPr lvl="1"/>
            <a:r>
              <a:rPr kumimoji="1" lang="en-US" altLang="ja-JP" dirty="0" smtClean="0"/>
              <a:t>Use existing parts from company Tohoku area</a:t>
            </a:r>
          </a:p>
          <a:p>
            <a:pPr lvl="1"/>
            <a:r>
              <a:rPr lang="en-US" altLang="ja-JP" dirty="0" smtClean="0"/>
              <a:t>May use partially hydrogen-filled vacuum furnace</a:t>
            </a:r>
          </a:p>
          <a:p>
            <a:pPr lvl="2"/>
            <a:r>
              <a:rPr lang="en-US" altLang="ja-JP" dirty="0" smtClean="0"/>
              <a:t>replacing hydrogen furnace which may not be recovered soon</a:t>
            </a:r>
          </a:p>
          <a:p>
            <a:pPr lvl="1"/>
            <a:r>
              <a:rPr lang="en-US" altLang="ja-JP" dirty="0" smtClean="0"/>
              <a:t>No vacuum baking is applied</a:t>
            </a:r>
          </a:p>
          <a:p>
            <a:pPr lvl="2"/>
            <a:r>
              <a:rPr lang="en-US" altLang="ja-JP" dirty="0" smtClean="0"/>
              <a:t>Because of too expensive for present KEK</a:t>
            </a:r>
          </a:p>
          <a:p>
            <a:pPr lvl="2"/>
            <a:r>
              <a:rPr lang="en-US" altLang="ja-JP" dirty="0" smtClean="0"/>
              <a:t>And may not be necessary  </a:t>
            </a:r>
            <a:r>
              <a:rPr lang="en-US" altLang="ja-JP" dirty="0" smtClean="0">
                <a:sym typeface="Wingdings" pitchFamily="2" charset="2"/>
              </a:rPr>
              <a:t> how to confirm?</a:t>
            </a:r>
            <a:endParaRPr lang="en-US" altLang="ja-JP" dirty="0" smtClean="0"/>
          </a:p>
          <a:p>
            <a:pPr lvl="1"/>
            <a:r>
              <a:rPr kumimoji="1" lang="en-US" altLang="ja-JP" dirty="0" smtClean="0"/>
              <a:t>May apply CP </a:t>
            </a:r>
            <a:r>
              <a:rPr lang="en-US" altLang="ja-JP" dirty="0" smtClean="0"/>
              <a:t>for </a:t>
            </a:r>
            <a:r>
              <a:rPr kumimoji="1" lang="en-US" altLang="ja-JP" dirty="0" smtClean="0"/>
              <a:t>Higashi-Dolgashev typical</a:t>
            </a:r>
            <a:endParaRPr lang="en-US" altLang="ja-JP" dirty="0" smtClean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41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54360"/>
          </a:xfrm>
        </p:spPr>
        <p:txBody>
          <a:bodyPr/>
          <a:lstStyle/>
          <a:p>
            <a:r>
              <a:rPr kumimoji="1" lang="en-US" altLang="ja-JP" dirty="0" smtClean="0"/>
              <a:t>Conclusion </a:t>
            </a:r>
            <a:endParaRPr kumimoji="1" lang="ja-JP" altLang="en-US" dirty="0"/>
          </a:p>
        </p:txBody>
      </p:sp>
      <p:sp>
        <p:nvSpPr>
          <p:cNvPr id="4" name="コンテンツ プレースホルダ 3"/>
          <p:cNvSpPr>
            <a:spLocks noGrp="1"/>
          </p:cNvSpPr>
          <p:nvPr>
            <p:ph idx="1"/>
          </p:nvPr>
        </p:nvSpPr>
        <p:spPr>
          <a:xfrm>
            <a:off x="827584" y="1268760"/>
            <a:ext cx="7632848" cy="5040560"/>
          </a:xfrm>
        </p:spPr>
        <p:txBody>
          <a:bodyPr>
            <a:normAutofit fontScale="92500" lnSpcReduction="20000"/>
          </a:bodyPr>
          <a:lstStyle/>
          <a:p>
            <a:r>
              <a:rPr kumimoji="1" lang="en-US" altLang="ja-JP" dirty="0" smtClean="0">
                <a:solidFill>
                  <a:srgbClr val="7030A0"/>
                </a:solidFill>
              </a:rPr>
              <a:t>We sincerely appreciate all of your help.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The high gradient test of T24 was finished with the encouraging aspect.</a:t>
            </a:r>
          </a:p>
          <a:p>
            <a:r>
              <a:rPr kumimoji="1" lang="en-US" altLang="ja-JP" dirty="0" smtClean="0">
                <a:solidFill>
                  <a:srgbClr val="0070C0"/>
                </a:solidFill>
              </a:rPr>
              <a:t>Definitely we shall continue the prototype evaluation with the next importance TD24.</a:t>
            </a:r>
          </a:p>
          <a:p>
            <a:r>
              <a:rPr lang="en-US" altLang="ja-JP" dirty="0" smtClean="0">
                <a:solidFill>
                  <a:srgbClr val="C00000"/>
                </a:solidFill>
              </a:rPr>
              <a:t>This year we will expand study into more basic experimental ones.</a:t>
            </a:r>
          </a:p>
          <a:p>
            <a:r>
              <a:rPr kumimoji="1" lang="en-US" altLang="ja-JP" dirty="0" smtClean="0">
                <a:solidFill>
                  <a:srgbClr val="7030A0"/>
                </a:solidFill>
              </a:rPr>
              <a:t>Please come to Japan </a:t>
            </a:r>
            <a:r>
              <a:rPr lang="en-US" altLang="ja-JP" dirty="0" smtClean="0">
                <a:solidFill>
                  <a:srgbClr val="7030A0"/>
                </a:solidFill>
              </a:rPr>
              <a:t>in next spring</a:t>
            </a:r>
            <a:r>
              <a:rPr kumimoji="1" lang="en-US" altLang="ja-JP" dirty="0" smtClean="0">
                <a:solidFill>
                  <a:srgbClr val="7030A0"/>
                </a:solidFill>
              </a:rPr>
              <a:t> and celebrate the safe control </a:t>
            </a:r>
            <a:r>
              <a:rPr lang="en-US" altLang="ja-JP" dirty="0" smtClean="0">
                <a:solidFill>
                  <a:srgbClr val="7030A0"/>
                </a:solidFill>
              </a:rPr>
              <a:t>of nuclear plants.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Then and there, let us d</a:t>
            </a:r>
            <a:r>
              <a:rPr kumimoji="1" lang="en-US" altLang="ja-JP" dirty="0" smtClean="0">
                <a:solidFill>
                  <a:srgbClr val="FF0000"/>
                </a:solidFill>
              </a:rPr>
              <a:t>iscuss our </a:t>
            </a:r>
            <a:r>
              <a:rPr kumimoji="1" lang="en-US" altLang="ja-JP" smtClean="0">
                <a:solidFill>
                  <a:srgbClr val="FF0000"/>
                </a:solidFill>
              </a:rPr>
              <a:t>future direction, </a:t>
            </a:r>
            <a:r>
              <a:rPr kumimoji="1" lang="en-US" altLang="ja-JP" dirty="0" smtClean="0">
                <a:solidFill>
                  <a:srgbClr val="FF0000"/>
                </a:solidFill>
              </a:rPr>
              <a:t>hopefully with more input from physics demand</a:t>
            </a:r>
            <a:r>
              <a:rPr kumimoji="1" lang="en-US" altLang="ja-JP" dirty="0" smtClean="0"/>
              <a:t>.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42</a:t>
            </a:fld>
            <a:endParaRPr kumimoji="1" lang="ja-JP" altLang="en-US"/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r>
              <a:rPr kumimoji="1" lang="en-US" altLang="ja-JP" dirty="0" smtClean="0"/>
              <a:t>Japanese electricity situation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pic>
        <p:nvPicPr>
          <p:cNvPr id="1026" name="Picture 2" descr="C:\Higo\2011\Report and Papers\110516 SLAC Collaboration meeting\Compact figures\Power_Grid_of_Japan_J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916832"/>
            <a:ext cx="4373354" cy="4149080"/>
          </a:xfrm>
          <a:prstGeom prst="rect">
            <a:avLst/>
          </a:prstGeom>
          <a:noFill/>
        </p:spPr>
      </p:pic>
      <p:pic>
        <p:nvPicPr>
          <p:cNvPr id="2050" name="Picture 2" descr="C:\Higo\2011\Report and Papers\110516 SLAC Collaboration meeting\Japan Ma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052736"/>
            <a:ext cx="3983730" cy="3704691"/>
          </a:xfrm>
          <a:prstGeom prst="rect">
            <a:avLst/>
          </a:prstGeom>
          <a:noFill/>
        </p:spPr>
      </p:pic>
      <p:sp>
        <p:nvSpPr>
          <p:cNvPr id="11" name="円/楕円 10"/>
          <p:cNvSpPr/>
          <p:nvPr/>
        </p:nvSpPr>
        <p:spPr>
          <a:xfrm rot="934026">
            <a:off x="2921376" y="2584323"/>
            <a:ext cx="227998" cy="60923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Nuclear plants</a:t>
            </a:r>
            <a:endParaRPr kumimoji="1" lang="ja-JP" altLang="en-US" dirty="0"/>
          </a:p>
        </p:txBody>
      </p:sp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pic>
        <p:nvPicPr>
          <p:cNvPr id="2050" name="Picture 2" descr="C:\Higo\2011\Report and Papers\110516 SLAC Collaboration meeting\Compact figures\主要国発電設備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4114744" cy="2880320"/>
          </a:xfrm>
          <a:prstGeom prst="rect">
            <a:avLst/>
          </a:prstGeom>
          <a:noFill/>
        </p:spPr>
      </p:pic>
      <p:pic>
        <p:nvPicPr>
          <p:cNvPr id="5" name="Picture 2" descr="C:\Higo\2011\Report and Papers\110516 SLAC Collaboration meeting\Compact figures\電力割合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844824"/>
            <a:ext cx="4416507" cy="2854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Japan / KEK electricity situation</a:t>
            </a:r>
            <a:endParaRPr kumimoji="1" lang="ja-JP" altLang="en-US" dirty="0"/>
          </a:p>
        </p:txBody>
      </p:sp>
      <p:sp>
        <p:nvSpPr>
          <p:cNvPr id="8" name="コンテンツ プレースホルダ 7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10000"/>
          </a:bodyPr>
          <a:lstStyle/>
          <a:p>
            <a:r>
              <a:rPr lang="en-US" altLang="ja-JP" dirty="0" smtClean="0"/>
              <a:t>Nuclear plants</a:t>
            </a:r>
            <a:r>
              <a:rPr lang="ja-JP" altLang="en-US" dirty="0" smtClean="0"/>
              <a:t> </a:t>
            </a:r>
            <a:r>
              <a:rPr lang="en-US" altLang="ja-JP" dirty="0" smtClean="0"/>
              <a:t>in Japan</a:t>
            </a:r>
          </a:p>
          <a:p>
            <a:pPr lvl="1"/>
            <a:r>
              <a:rPr lang="en-US" altLang="ja-JP" dirty="0" smtClean="0"/>
              <a:t>Soon 42 may be off out of 54 plants in Japan</a:t>
            </a:r>
          </a:p>
          <a:p>
            <a:pPr lvl="1"/>
            <a:r>
              <a:rPr lang="en-US" altLang="ja-JP" dirty="0" smtClean="0"/>
              <a:t>KEK needs to behave well mannered for cheap price setting</a:t>
            </a:r>
          </a:p>
          <a:p>
            <a:r>
              <a:rPr lang="en-US" altLang="ja-JP" dirty="0" smtClean="0"/>
              <a:t>Available </a:t>
            </a:r>
            <a:r>
              <a:rPr lang="en-US" altLang="ja-JP" dirty="0" smtClean="0"/>
              <a:t>electric power level</a:t>
            </a:r>
          </a:p>
          <a:p>
            <a:pPr lvl="1"/>
            <a:r>
              <a:rPr lang="en-US" altLang="ja-JP" dirty="0" smtClean="0"/>
              <a:t>Allow more and more but gradually at KEK</a:t>
            </a:r>
          </a:p>
          <a:p>
            <a:pPr lvl="1"/>
            <a:r>
              <a:rPr lang="en-US" altLang="ja-JP" dirty="0" smtClean="0"/>
              <a:t>Still considerable effort is requested to keep low</a:t>
            </a:r>
          </a:p>
          <a:p>
            <a:pPr lvl="1"/>
            <a:r>
              <a:rPr lang="en-US" altLang="ja-JP" dirty="0" smtClean="0"/>
              <a:t>KEKB in construction phase </a:t>
            </a:r>
            <a:r>
              <a:rPr lang="en-US" altLang="ja-JP" dirty="0" smtClean="0">
                <a:sym typeface="Wingdings" pitchFamily="2" charset="2"/>
              </a:rPr>
              <a:t> less power demand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Typical power ~10MW daytime</a:t>
            </a:r>
            <a:endParaRPr lang="en-US" altLang="ja-JP" dirty="0" smtClean="0"/>
          </a:p>
          <a:p>
            <a:r>
              <a:rPr lang="en-US" altLang="ja-JP" dirty="0" smtClean="0"/>
              <a:t>Nationwide </a:t>
            </a:r>
            <a:r>
              <a:rPr lang="en-US" altLang="ja-JP" dirty="0" smtClean="0"/>
              <a:t>15% saving is requested as  a whole</a:t>
            </a:r>
          </a:p>
          <a:p>
            <a:pPr lvl="1"/>
            <a:r>
              <a:rPr kumimoji="1" lang="en-US" altLang="ja-JP" dirty="0" smtClean="0"/>
              <a:t>Light saving, programmed summer off plant, ……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KEK situation</a:t>
            </a:r>
            <a:endParaRPr kumimoji="1" lang="ja-JP" altLang="en-US" dirty="0"/>
          </a:p>
        </p:txBody>
      </p:sp>
      <p:sp>
        <p:nvSpPr>
          <p:cNvPr id="8" name="コンテンツ プレースホルダ 7"/>
          <p:cNvSpPr>
            <a:spLocks noGrp="1"/>
          </p:cNvSpPr>
          <p:nvPr>
            <p:ph idx="1"/>
          </p:nvPr>
        </p:nvSpPr>
        <p:spPr>
          <a:xfrm>
            <a:off x="539552" y="1124744"/>
            <a:ext cx="8208912" cy="4824536"/>
          </a:xfrm>
        </p:spPr>
        <p:txBody>
          <a:bodyPr>
            <a:normAutofit fontScale="70000" lnSpcReduction="20000"/>
          </a:bodyPr>
          <a:lstStyle/>
          <a:p>
            <a:r>
              <a:rPr lang="en-US" altLang="ja-JP" dirty="0" smtClean="0">
                <a:solidFill>
                  <a:srgbClr val="00B0F0"/>
                </a:solidFill>
              </a:rPr>
              <a:t>General requirement</a:t>
            </a:r>
          </a:p>
          <a:p>
            <a:pPr lvl="1"/>
            <a:r>
              <a:rPr lang="en-US" altLang="ja-JP" dirty="0" smtClean="0"/>
              <a:t>Must below 24MW (max. contract)</a:t>
            </a:r>
          </a:p>
          <a:p>
            <a:pPr lvl="1"/>
            <a:r>
              <a:rPr lang="en-US" altLang="ja-JP" dirty="0" smtClean="0"/>
              <a:t>&lt;20MW (-15% w.r.t. last summer)</a:t>
            </a:r>
          </a:p>
          <a:p>
            <a:pPr lvl="1"/>
            <a:r>
              <a:rPr lang="en-US" altLang="ja-JP" dirty="0" smtClean="0"/>
              <a:t>&lt;18MW (-25% w.r.t. last summer) is recommended to escape from </a:t>
            </a:r>
            <a:r>
              <a:rPr lang="en-US" altLang="ja-JP" dirty="0" smtClean="0"/>
              <a:t>scheduled electric </a:t>
            </a:r>
            <a:r>
              <a:rPr lang="en-US" altLang="ja-JP" dirty="0" smtClean="0"/>
              <a:t>shortage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Office life</a:t>
            </a:r>
            <a:endParaRPr lang="en-US" altLang="ja-JP" dirty="0" smtClean="0"/>
          </a:p>
          <a:p>
            <a:pPr lvl="1"/>
            <a:r>
              <a:rPr lang="en-US" altLang="ja-JP" dirty="0" smtClean="0"/>
              <a:t>Light is not turned on </a:t>
            </a:r>
          </a:p>
          <a:p>
            <a:pPr lvl="1"/>
            <a:r>
              <a:rPr lang="en-US" altLang="ja-JP" dirty="0" smtClean="0"/>
              <a:t>Air conditioner is OFF unless health requirement</a:t>
            </a:r>
          </a:p>
          <a:p>
            <a:pPr lvl="1"/>
            <a:r>
              <a:rPr lang="en-US" altLang="ja-JP" dirty="0" smtClean="0"/>
              <a:t>Recommended not to use elevator</a:t>
            </a:r>
          </a:p>
          <a:p>
            <a:pPr lvl="1"/>
            <a:r>
              <a:rPr lang="en-US" altLang="ja-JP" dirty="0" smtClean="0"/>
              <a:t>No light on the way to parking lot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High power facility</a:t>
            </a:r>
          </a:p>
          <a:p>
            <a:pPr lvl="1"/>
            <a:r>
              <a:rPr lang="en-US" altLang="ja-JP" dirty="0" smtClean="0"/>
              <a:t>Almost free if &lt; 10kW (like Nextef)</a:t>
            </a:r>
          </a:p>
          <a:p>
            <a:pPr lvl="1"/>
            <a:r>
              <a:rPr lang="en-US" altLang="ja-JP" dirty="0" smtClean="0"/>
              <a:t>Need to confirm for &gt;100kW (like CW machine)</a:t>
            </a:r>
          </a:p>
          <a:p>
            <a:pPr lvl="1"/>
            <a:r>
              <a:rPr lang="en-US" altLang="ja-JP" dirty="0" smtClean="0"/>
              <a:t>More power is available at night 22:00-06:00 </a:t>
            </a:r>
          </a:p>
          <a:p>
            <a:pPr lvl="1"/>
            <a:r>
              <a:rPr lang="en-US" altLang="ja-JP" dirty="0" smtClean="0"/>
              <a:t>We hope these regulations are gradually decaying!?</a:t>
            </a:r>
          </a:p>
          <a:p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Damage in KEKB linac to be converted to SuperKEKB injector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 smtClean="0">
                <a:solidFill>
                  <a:srgbClr val="00B0F0"/>
                </a:solidFill>
              </a:rPr>
              <a:t>X-band colleagues and facilities </a:t>
            </a:r>
            <a:r>
              <a:rPr kumimoji="1" lang="en-US" altLang="ja-JP" dirty="0" smtClean="0"/>
              <a:t>are mostly working for KEKB which </a:t>
            </a:r>
            <a:r>
              <a:rPr lang="en-US" altLang="ja-JP" dirty="0" smtClean="0"/>
              <a:t>has been converting into SuperKEKB injector.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D</a:t>
            </a:r>
            <a:r>
              <a:rPr kumimoji="1" lang="en-US" altLang="ja-JP" dirty="0" smtClean="0">
                <a:solidFill>
                  <a:srgbClr val="00B0F0"/>
                </a:solidFill>
              </a:rPr>
              <a:t>amage to the linac</a:t>
            </a:r>
            <a:r>
              <a:rPr kumimoji="1" lang="en-US" altLang="ja-JP" dirty="0" smtClean="0"/>
              <a:t> is large</a:t>
            </a:r>
          </a:p>
          <a:p>
            <a:pPr lvl="1"/>
            <a:r>
              <a:rPr lang="en-US" altLang="ja-JP" dirty="0" smtClean="0"/>
              <a:t>Need to recover</a:t>
            </a:r>
            <a:r>
              <a:rPr lang="ja-JP" altLang="en-US" dirty="0" smtClean="0"/>
              <a:t> </a:t>
            </a:r>
            <a:r>
              <a:rPr lang="en-US" altLang="ja-JP" dirty="0" smtClean="0"/>
              <a:t>AND convert at the same time</a:t>
            </a:r>
          </a:p>
          <a:p>
            <a:pPr lvl="1"/>
            <a:r>
              <a:rPr lang="en-US" altLang="ja-JP" dirty="0" smtClean="0"/>
              <a:t>Main budget goes to these activities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X-band activity</a:t>
            </a:r>
          </a:p>
          <a:p>
            <a:pPr lvl="1"/>
            <a:r>
              <a:rPr lang="en-US" altLang="ja-JP" dirty="0" smtClean="0"/>
              <a:t>Try to keep the Nextef study activity</a:t>
            </a:r>
          </a:p>
          <a:p>
            <a:pPr lvl="1"/>
            <a:r>
              <a:rPr lang="en-US" altLang="ja-JP" dirty="0" smtClean="0"/>
              <a:t>Develop basic test stand at shield-B driven by KT1 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2011/5/16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X-band collab meeting at SLAC (T. 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2392</TotalTime>
  <Words>2147</Words>
  <Application>Microsoft Office PowerPoint</Application>
  <PresentationFormat>画面に合わせる (4:3)</PresentationFormat>
  <Paragraphs>414</Paragraphs>
  <Slides>42</Slides>
  <Notes>5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42</vt:i4>
      </vt:variant>
    </vt:vector>
  </HeadingPairs>
  <TitlesOfParts>
    <vt:vector size="43" baseType="lpstr">
      <vt:lpstr>Office テーマ</vt:lpstr>
      <vt:lpstr>R&amp;D status and future strategy in KEK X-band area</vt:lpstr>
      <vt:lpstr>Contents </vt:lpstr>
      <vt:lpstr>スライド 3</vt:lpstr>
      <vt:lpstr>Earthquake and Tsunami for Japan</vt:lpstr>
      <vt:lpstr>Japanese electricity situation</vt:lpstr>
      <vt:lpstr>Nuclear plants</vt:lpstr>
      <vt:lpstr>Japan / KEK electricity situation</vt:lpstr>
      <vt:lpstr>KEK situation</vt:lpstr>
      <vt:lpstr>Damage in KEKB linac to be converted to SuperKEKB injector</vt:lpstr>
      <vt:lpstr>KEKB linac (1)</vt:lpstr>
      <vt:lpstr>KEKB linac (2)</vt:lpstr>
      <vt:lpstr>KEKB linac (3)</vt:lpstr>
      <vt:lpstr>KEKB linac (4)</vt:lpstr>
      <vt:lpstr>スライド 14</vt:lpstr>
      <vt:lpstr>Nextef:  before / after earthquake</vt:lpstr>
      <vt:lpstr>X-band situation</vt:lpstr>
      <vt:lpstr>Nextef</vt:lpstr>
      <vt:lpstr>US/Japan cooperation is a key for worldwide collaboration</vt:lpstr>
      <vt:lpstr>Recent encouraging result on T24</vt:lpstr>
      <vt:lpstr>スライド 20</vt:lpstr>
      <vt:lpstr>T24#3 BDR evolution at 252ns normalized 100MV/m</vt:lpstr>
      <vt:lpstr>Comparison of BDR in  T18, TD18 and T24</vt:lpstr>
      <vt:lpstr>Rs reflection phase observed in T24 structure</vt:lpstr>
      <vt:lpstr>T24#3 summary</vt:lpstr>
      <vt:lpstr>T24  TD24</vt:lpstr>
      <vt:lpstr>Re-establishing test facilities</vt:lpstr>
      <vt:lpstr>Nextef:  Shield room</vt:lpstr>
      <vt:lpstr>Nextef expansion is being proceeded</vt:lpstr>
      <vt:lpstr>Building transfer line KT1--B</vt:lpstr>
      <vt:lpstr>KT1 – B</vt:lpstr>
      <vt:lpstr>High power tests of components</vt:lpstr>
      <vt:lpstr>Nextef near future plan (May 2011)</vt:lpstr>
      <vt:lpstr>Preparation of basic test setup</vt:lpstr>
      <vt:lpstr>Test coupons for surface inspection</vt:lpstr>
      <vt:lpstr>Single-cell setup for undamped / damped </vt:lpstr>
      <vt:lpstr>Reusable coupler: TM01 Mode Launcher</vt:lpstr>
      <vt:lpstr>Systematic study on surface treatment is planned in collaboration</vt:lpstr>
      <vt:lpstr>In-situ inspection of pulse heating sample collaboration between SLAC and KEK</vt:lpstr>
      <vt:lpstr>1C-SW-A3.75-T2.60-Cu/Mo-clamped</vt:lpstr>
      <vt:lpstr>Structure parts fabrication</vt:lpstr>
      <vt:lpstr>KEK fabrication of whole structure</vt:lpstr>
      <vt:lpstr>Conclusion </vt:lpstr>
    </vt:vector>
  </TitlesOfParts>
  <Company>KEK Accelerator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R&amp;D status and future strategy in KEK X-band area</dc:title>
  <dc:creator>Higo</dc:creator>
  <cp:lastModifiedBy>Higo</cp:lastModifiedBy>
  <cp:revision>85</cp:revision>
  <dcterms:created xsi:type="dcterms:W3CDTF">2011-05-11T11:46:38Z</dcterms:created>
  <dcterms:modified xsi:type="dcterms:W3CDTF">2011-05-16T14:44:03Z</dcterms:modified>
</cp:coreProperties>
</file>